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60" r:id="rId4"/>
    <p:sldId id="261" r:id="rId5"/>
    <p:sldId id="312" r:id="rId6"/>
    <p:sldId id="263" r:id="rId7"/>
    <p:sldId id="313" r:id="rId8"/>
    <p:sldId id="264" r:id="rId9"/>
    <p:sldId id="314" r:id="rId10"/>
    <p:sldId id="265" r:id="rId11"/>
    <p:sldId id="315" r:id="rId12"/>
    <p:sldId id="316" r:id="rId13"/>
    <p:sldId id="317" r:id="rId14"/>
    <p:sldId id="318" r:id="rId15"/>
    <p:sldId id="319" r:id="rId16"/>
    <p:sldId id="320" r:id="rId17"/>
    <p:sldId id="321" r:id="rId18"/>
    <p:sldId id="323" r:id="rId19"/>
    <p:sldId id="322" r:id="rId20"/>
    <p:sldId id="325" r:id="rId21"/>
    <p:sldId id="324" r:id="rId22"/>
  </p:sldIdLst>
  <p:sldSz cx="9144000" cy="5143500" type="screen16x9"/>
  <p:notesSz cx="6858000" cy="9144000"/>
  <p:embeddedFontLst>
    <p:embeddedFont>
      <p:font typeface="Josefin Sans Light" pitchFamily="2" charset="0"/>
      <p:regular r:id="rId24"/>
      <p:bold r:id="rId25"/>
      <p:italic r:id="rId26"/>
      <p:boldItalic r:id="rId27"/>
    </p:embeddedFont>
    <p:embeddedFont>
      <p:font typeface="Josefin Sans Medium" panose="020B0604020202020204" charset="0"/>
      <p:regular r:id="rId28"/>
      <p:bold r:id="rId29"/>
      <p:italic r:id="rId30"/>
      <p:boldItalic r:id="rId31"/>
    </p:embeddedFont>
    <p:embeddedFont>
      <p:font typeface="Josefin Sans SemiBold" pitchFamily="2" charset="0"/>
      <p:regular r:id="rId32"/>
      <p:bold r:id="rId33"/>
      <p:italic r:id="rId34"/>
      <p:boldItalic r:id="rId35"/>
    </p:embeddedFont>
    <p:embeddedFont>
      <p:font typeface="Nunito Light" pitchFamily="2" charset="0"/>
      <p:regular r:id="rId36"/>
      <p:italic r:id="rId37"/>
    </p:embeddedFont>
    <p:embeddedFont>
      <p:font typeface="Wide Latin" panose="020A0A07050505020404" pitchFamily="18" charset="0"/>
      <p:regular r:id="rId38"/>
    </p:embeddedFont>
    <p:embeddedFont>
      <p:font typeface="Work Sans" pitchFamily="2" charset="0"/>
      <p:regular r:id="rId39"/>
      <p:bold r:id="rId40"/>
      <p:italic r:id="rId41"/>
      <p:boldItalic r:id="rId42"/>
    </p:embeddedFont>
    <p:embeddedFont>
      <p:font typeface="Work Sans Medium" pitchFamily="2" charset="0"/>
      <p:regular r:id="rId43"/>
      <p:bold r:id="rId44"/>
      <p:italic r:id="rId45"/>
      <p:boldItalic r:id="rId46"/>
    </p:embeddedFont>
    <p:embeddedFont>
      <p:font typeface="Work Sans SemiBold"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0DFB86-63D8-460A-91C2-25BD831FF9FE}">
  <a:tblStyle styleId="{8A0DFB86-63D8-460A-91C2-25BD831FF9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32CD75-233F-4D25-9B08-1A5256F983B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84" d="100"/>
          <a:sy n="84" d="100"/>
        </p:scale>
        <p:origin x="76" y="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dirty="0"/>
              <a:t>Age Category</a:t>
            </a:r>
            <a:r>
              <a:rPr lang="en-US" baseline="0" dirty="0"/>
              <a:t> </a:t>
            </a:r>
            <a:endParaRPr lang="en-US" dirty="0"/>
          </a:p>
        </c:rich>
      </c:tx>
      <c:layout>
        <c:manualLayout>
          <c:xMode val="edge"/>
          <c:yMode val="edge"/>
          <c:x val="0.31566912930649937"/>
          <c:y val="5.853748473185684E-2"/>
        </c:manualLayout>
      </c:layout>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54183096142258"/>
          <c:y val="0.17268995495344688"/>
          <c:w val="0.84045581900411237"/>
          <c:h val="0.6614817114419228"/>
        </c:manualLayout>
      </c:layout>
      <c:barChart>
        <c:barDir val="col"/>
        <c:grouping val="clustered"/>
        <c:varyColors val="0"/>
        <c:ser>
          <c:idx val="0"/>
          <c:order val="0"/>
          <c:tx>
            <c:strRef>
              <c:f>Sheet1!$B$1</c:f>
              <c:strCache>
                <c:ptCount val="1"/>
                <c:pt idx="0">
                  <c:v>Age Count</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10s</c:v>
                </c:pt>
                <c:pt idx="1">
                  <c:v>20s</c:v>
                </c:pt>
                <c:pt idx="2">
                  <c:v>30s</c:v>
                </c:pt>
                <c:pt idx="3">
                  <c:v>40s</c:v>
                </c:pt>
                <c:pt idx="4">
                  <c:v>50s</c:v>
                </c:pt>
                <c:pt idx="5">
                  <c:v>60s</c:v>
                </c:pt>
                <c:pt idx="6">
                  <c:v>70s</c:v>
                </c:pt>
                <c:pt idx="7">
                  <c:v>80s</c:v>
                </c:pt>
                <c:pt idx="8">
                  <c:v>90s</c:v>
                </c:pt>
              </c:strCache>
            </c:strRef>
          </c:cat>
          <c:val>
            <c:numRef>
              <c:f>Sheet1!$B$2:$B$10</c:f>
              <c:numCache>
                <c:formatCode>0.0%</c:formatCode>
                <c:ptCount val="9"/>
                <c:pt idx="0">
                  <c:v>0.151</c:v>
                </c:pt>
                <c:pt idx="1">
                  <c:v>0.25900000000000001</c:v>
                </c:pt>
                <c:pt idx="2">
                  <c:v>0.20699999999999999</c:v>
                </c:pt>
                <c:pt idx="3">
                  <c:v>0.14499999999999999</c:v>
                </c:pt>
                <c:pt idx="4">
                  <c:v>0.1</c:v>
                </c:pt>
                <c:pt idx="5">
                  <c:v>7.0000000000000007E-2</c:v>
                </c:pt>
                <c:pt idx="6">
                  <c:v>4.2999999999999997E-2</c:v>
                </c:pt>
                <c:pt idx="7">
                  <c:v>1.7999999999999999E-2</c:v>
                </c:pt>
                <c:pt idx="8">
                  <c:v>3.0000000000000001E-3</c:v>
                </c:pt>
              </c:numCache>
            </c:numRef>
          </c:val>
          <c:extLst>
            <c:ext xmlns:c16="http://schemas.microsoft.com/office/drawing/2014/chart" uri="{C3380CC4-5D6E-409C-BE32-E72D297353CC}">
              <c16:uniqueId val="{00000000-26D3-45BA-8CB9-4D97EDA10F69}"/>
            </c:ext>
          </c:extLst>
        </c:ser>
        <c:dLbls>
          <c:dLblPos val="outEnd"/>
          <c:showLegendKey val="0"/>
          <c:showVal val="1"/>
          <c:showCatName val="0"/>
          <c:showSerName val="0"/>
          <c:showPercent val="0"/>
          <c:showBubbleSize val="0"/>
        </c:dLbls>
        <c:gapWidth val="164"/>
        <c:overlap val="-35"/>
        <c:axId val="1801303871"/>
        <c:axId val="1513623391"/>
      </c:barChart>
      <c:catAx>
        <c:axId val="18013038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513623391"/>
        <c:crosses val="autoZero"/>
        <c:auto val="1"/>
        <c:lblAlgn val="ctr"/>
        <c:lblOffset val="100"/>
        <c:noMultiLvlLbl val="0"/>
      </c:catAx>
      <c:valAx>
        <c:axId val="15136233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801303871"/>
        <c:crosses val="autoZero"/>
        <c:crossBetween val="between"/>
      </c:valAx>
      <c:spPr>
        <a:noFill/>
        <a:ln>
          <a:noFill/>
        </a:ln>
        <a:effectLst/>
      </c:spPr>
    </c:plotArea>
    <c:legend>
      <c:legendPos val="t"/>
      <c:layout>
        <c:manualLayout>
          <c:xMode val="edge"/>
          <c:yMode val="edge"/>
          <c:x val="8.0175840885836878E-4"/>
          <c:y val="2.1693130007782196E-2"/>
          <c:w val="0.19909545958424282"/>
          <c:h val="6.836131189963980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dirty="0"/>
              <a:t>Loyalty Program Member</a:t>
            </a:r>
          </a:p>
          <a:p>
            <a:pPr>
              <a:defRPr/>
            </a:pPr>
            <a:endParaRPr lang="en-US" dirty="0"/>
          </a:p>
        </c:rich>
      </c:tx>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cat>
            <c:strRef>
              <c:f>Sheet1!$A$2:$A$3</c:f>
              <c:strCache>
                <c:ptCount val="2"/>
                <c:pt idx="0">
                  <c:v>Yes</c:v>
                </c:pt>
                <c:pt idx="1">
                  <c:v>No</c:v>
                </c:pt>
              </c:strCache>
            </c:strRef>
          </c:cat>
          <c:val>
            <c:numRef>
              <c:f>Sheet1!$B$2:$B$3</c:f>
              <c:numCache>
                <c:formatCode>0.00%</c:formatCode>
                <c:ptCount val="2"/>
                <c:pt idx="0">
                  <c:v>0.5202</c:v>
                </c:pt>
                <c:pt idx="1">
                  <c:v>0.47089999999999999</c:v>
                </c:pt>
              </c:numCache>
            </c:numRef>
          </c:val>
          <c:extLst>
            <c:ext xmlns:c16="http://schemas.microsoft.com/office/drawing/2014/chart" uri="{C3380CC4-5D6E-409C-BE32-E72D297353CC}">
              <c16:uniqueId val="{00000000-CF2F-4506-AD47-83404A00B888}"/>
            </c:ext>
          </c:extLst>
        </c:ser>
        <c:dLbls>
          <c:showLegendKey val="0"/>
          <c:showVal val="0"/>
          <c:showCatName val="0"/>
          <c:showSerName val="0"/>
          <c:showPercent val="0"/>
          <c:showBubbleSize val="0"/>
        </c:dLbls>
        <c:gapWidth val="164"/>
        <c:overlap val="-35"/>
        <c:axId val="539212384"/>
        <c:axId val="539811904"/>
      </c:barChart>
      <c:catAx>
        <c:axId val="5392123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539811904"/>
        <c:crosses val="autoZero"/>
        <c:auto val="1"/>
        <c:lblAlgn val="ctr"/>
        <c:lblOffset val="100"/>
        <c:noMultiLvlLbl val="0"/>
      </c:catAx>
      <c:valAx>
        <c:axId val="53981190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53921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a:t>Customer Satisfaction Score</a:t>
            </a:r>
          </a:p>
        </c:rich>
      </c:tx>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Poor</c:v>
                </c:pt>
                <c:pt idx="1">
                  <c:v>Medium</c:v>
                </c:pt>
                <c:pt idx="2">
                  <c:v>High</c:v>
                </c:pt>
              </c:strCache>
            </c:strRef>
          </c:cat>
          <c:val>
            <c:numRef>
              <c:f>Sheet1!$B$2:$B$4</c:f>
              <c:numCache>
                <c:formatCode>0.00%</c:formatCode>
                <c:ptCount val="3"/>
                <c:pt idx="0">
                  <c:v>1E-4</c:v>
                </c:pt>
                <c:pt idx="1">
                  <c:v>3.04E-2</c:v>
                </c:pt>
                <c:pt idx="2">
                  <c:v>0.96050000000000002</c:v>
                </c:pt>
              </c:numCache>
            </c:numRef>
          </c:val>
          <c:extLst>
            <c:ext xmlns:c16="http://schemas.microsoft.com/office/drawing/2014/chart" uri="{C3380CC4-5D6E-409C-BE32-E72D297353CC}">
              <c16:uniqueId val="{00000000-1B3F-4256-86A2-FB68B2E5B4B8}"/>
            </c:ext>
          </c:extLst>
        </c:ser>
        <c:dLbls>
          <c:dLblPos val="outEnd"/>
          <c:showLegendKey val="0"/>
          <c:showVal val="1"/>
          <c:showCatName val="0"/>
          <c:showSerName val="0"/>
          <c:showPercent val="0"/>
          <c:showBubbleSize val="0"/>
        </c:dLbls>
        <c:gapWidth val="164"/>
        <c:overlap val="-35"/>
        <c:axId val="494618720"/>
        <c:axId val="539827264"/>
      </c:barChart>
      <c:catAx>
        <c:axId val="4946187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539827264"/>
        <c:crosses val="autoZero"/>
        <c:auto val="1"/>
        <c:lblAlgn val="ctr"/>
        <c:lblOffset val="100"/>
        <c:noMultiLvlLbl val="0"/>
      </c:catAx>
      <c:valAx>
        <c:axId val="5398272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94618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1EA-42B7-A064-471940FC824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1EA-42B7-A064-471940FC82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1EA-42B7-A064-471940FC824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1EA-42B7-A064-471940FC824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Female</c:v>
                </c:pt>
                <c:pt idx="1">
                  <c:v>Male</c:v>
                </c:pt>
              </c:strCache>
            </c:strRef>
          </c:cat>
          <c:val>
            <c:numRef>
              <c:f>Sheet1!$B$2:$B$5</c:f>
              <c:numCache>
                <c:formatCode>0.00%</c:formatCode>
                <c:ptCount val="4"/>
                <c:pt idx="0">
                  <c:v>0.41699999999999998</c:v>
                </c:pt>
                <c:pt idx="1">
                  <c:v>0.58299999999999996</c:v>
                </c:pt>
              </c:numCache>
            </c:numRef>
          </c:val>
          <c:extLst>
            <c:ext xmlns:c16="http://schemas.microsoft.com/office/drawing/2014/chart" uri="{C3380CC4-5D6E-409C-BE32-E72D297353CC}">
              <c16:uniqueId val="{00000000-82A5-41CA-86D3-B5D582079FE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a:t>Occupation</a:t>
            </a:r>
          </a:p>
        </c:rich>
      </c:tx>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50506957178298"/>
          <c:y val="0.17857668094634918"/>
          <c:w val="0.69069831626199929"/>
          <c:h val="0.61640548860665501"/>
        </c:manualLayout>
      </c:layout>
      <c:barChart>
        <c:barDir val="bar"/>
        <c:grouping val="clustered"/>
        <c:varyColors val="0"/>
        <c:ser>
          <c:idx val="0"/>
          <c:order val="0"/>
          <c:tx>
            <c:strRef>
              <c:f>Sheet1!$B$1</c:f>
              <c:strCache>
                <c:ptCount val="1"/>
                <c:pt idx="0">
                  <c:v>Count Occupation</c:v>
                </c:pt>
              </c:strCache>
            </c:strRef>
          </c:tx>
          <c:spPr>
            <a:noFill/>
            <a:ln w="25400" cap="flat" cmpd="sng" algn="ctr">
              <a:solidFill>
                <a:schemeClr val="accent1"/>
              </a:solidFill>
              <a:miter lim="800000"/>
            </a:ln>
            <a:effectLst/>
          </c:spPr>
          <c:invertIfNegative val="0"/>
          <c:cat>
            <c:strRef>
              <c:f>Sheet1!$A$2:$A$7</c:f>
              <c:strCache>
                <c:ptCount val="6"/>
                <c:pt idx="0">
                  <c:v>Explorer	</c:v>
                </c:pt>
                <c:pt idx="1">
                  <c:v>Scientist	</c:v>
                </c:pt>
                <c:pt idx="2">
                  <c:v>Tourist	</c:v>
                </c:pt>
                <c:pt idx="3">
                  <c:v>Businessperson	</c:v>
                </c:pt>
                <c:pt idx="4">
                  <c:v>Other</c:v>
                </c:pt>
                <c:pt idx="5">
                  <c:v>Colonist</c:v>
                </c:pt>
              </c:strCache>
            </c:strRef>
          </c:cat>
          <c:val>
            <c:numRef>
              <c:f>Sheet1!$B$2:$B$7</c:f>
              <c:numCache>
                <c:formatCode>0.00%</c:formatCode>
                <c:ptCount val="6"/>
                <c:pt idx="0">
                  <c:v>0.16059999999999999</c:v>
                </c:pt>
                <c:pt idx="1">
                  <c:v>0.16059999999999999</c:v>
                </c:pt>
                <c:pt idx="2">
                  <c:v>0.1608</c:v>
                </c:pt>
                <c:pt idx="3">
                  <c:v>0.16070000000000001</c:v>
                </c:pt>
                <c:pt idx="4">
                  <c:v>0.16070000000000001</c:v>
                </c:pt>
                <c:pt idx="5">
                  <c:v>0.16070000000000001</c:v>
                </c:pt>
              </c:numCache>
            </c:numRef>
          </c:val>
          <c:extLst>
            <c:ext xmlns:c16="http://schemas.microsoft.com/office/drawing/2014/chart" uri="{C3380CC4-5D6E-409C-BE32-E72D297353CC}">
              <c16:uniqueId val="{00000000-F548-472C-8C7A-9900CD2086E1}"/>
            </c:ext>
          </c:extLst>
        </c:ser>
        <c:dLbls>
          <c:showLegendKey val="0"/>
          <c:showVal val="0"/>
          <c:showCatName val="0"/>
          <c:showSerName val="0"/>
          <c:showPercent val="0"/>
          <c:showBubbleSize val="0"/>
        </c:dLbls>
        <c:gapWidth val="227"/>
        <c:overlap val="-48"/>
        <c:axId val="429433216"/>
        <c:axId val="417433616"/>
      </c:barChart>
      <c:catAx>
        <c:axId val="42943321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17433616"/>
        <c:crosses val="autoZero"/>
        <c:auto val="1"/>
        <c:lblAlgn val="ctr"/>
        <c:lblOffset val="100"/>
        <c:noMultiLvlLbl val="0"/>
      </c:catAx>
      <c:valAx>
        <c:axId val="417433616"/>
        <c:scaling>
          <c:orientation val="minMax"/>
        </c:scaling>
        <c:delete val="0"/>
        <c:axPos val="b"/>
        <c:numFmt formatCode="0.00%" sourceLinked="1"/>
        <c:majorTickMark val="none"/>
        <c:minorTickMark val="none"/>
        <c:tickLblPos val="nextTo"/>
        <c:spPr>
          <a:noFill/>
          <a:ln w="9525">
            <a:solidFill>
              <a:schemeClr val="tx1">
                <a:lumMod val="15000"/>
                <a:lumOff val="85000"/>
              </a:schemeClr>
            </a:solid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29433216"/>
        <c:crosses val="autoZero"/>
        <c:crossBetween val="between"/>
      </c:valAx>
      <c:spPr>
        <a:noFill/>
        <a:ln>
          <a:noFill/>
        </a:ln>
        <a:effectLst/>
      </c:spPr>
    </c:plotArea>
    <c:legend>
      <c:legendPos val="t"/>
      <c:layout>
        <c:manualLayout>
          <c:xMode val="edge"/>
          <c:yMode val="edge"/>
          <c:x val="0.42305900118649553"/>
          <c:y val="0.91238958152465266"/>
          <c:w val="0.29543450904253404"/>
          <c:h val="7.24367732661571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dirty="0"/>
              <a:t>Travel</a:t>
            </a:r>
            <a:r>
              <a:rPr lang="en-US" baseline="0" dirty="0"/>
              <a:t> Class</a:t>
            </a:r>
          </a:p>
          <a:p>
            <a:pPr>
              <a:defRPr/>
            </a:pPr>
            <a:endParaRPr lang="en-US" dirty="0"/>
          </a:p>
        </c:rich>
      </c:tx>
      <c:layout>
        <c:manualLayout>
          <c:xMode val="edge"/>
          <c:yMode val="edge"/>
          <c:x val="0.31540068875681943"/>
          <c:y val="7.275372862859221E-2"/>
        </c:manualLayout>
      </c:layout>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Economy	</c:v>
                </c:pt>
                <c:pt idx="1">
                  <c:v>Business	</c:v>
                </c:pt>
                <c:pt idx="2">
                  <c:v>Luxury	</c:v>
                </c:pt>
              </c:strCache>
            </c:strRef>
          </c:cat>
          <c:val>
            <c:numRef>
              <c:f>Sheet1!$B$2:$B$5</c:f>
              <c:numCache>
                <c:formatCode>0.00%</c:formatCode>
                <c:ptCount val="4"/>
                <c:pt idx="0">
                  <c:v>0.54090000000000005</c:v>
                </c:pt>
                <c:pt idx="1">
                  <c:v>0.31069999999999998</c:v>
                </c:pt>
                <c:pt idx="2">
                  <c:v>0.13039999999999999</c:v>
                </c:pt>
              </c:numCache>
            </c:numRef>
          </c:val>
          <c:extLst>
            <c:ext xmlns:c16="http://schemas.microsoft.com/office/drawing/2014/chart" uri="{C3380CC4-5D6E-409C-BE32-E72D297353CC}">
              <c16:uniqueId val="{00000000-78AF-4A1C-9F1D-3BB2E12F9AE9}"/>
            </c:ext>
          </c:extLst>
        </c:ser>
        <c:dLbls>
          <c:dLblPos val="outEnd"/>
          <c:showLegendKey val="0"/>
          <c:showVal val="1"/>
          <c:showCatName val="0"/>
          <c:showSerName val="0"/>
          <c:showPercent val="0"/>
          <c:showBubbleSize val="0"/>
        </c:dLbls>
        <c:gapWidth val="164"/>
        <c:overlap val="-35"/>
        <c:axId val="421469968"/>
        <c:axId val="376136272"/>
      </c:barChart>
      <c:catAx>
        <c:axId val="421469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76136272"/>
        <c:crosses val="autoZero"/>
        <c:auto val="1"/>
        <c:lblAlgn val="ctr"/>
        <c:lblOffset val="100"/>
        <c:noMultiLvlLbl val="0"/>
      </c:catAx>
      <c:valAx>
        <c:axId val="3761362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21469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dirty="0"/>
              <a:t>Travel</a:t>
            </a:r>
            <a:r>
              <a:rPr lang="en-US" baseline="0" dirty="0"/>
              <a:t> Class</a:t>
            </a:r>
          </a:p>
          <a:p>
            <a:pPr>
              <a:defRPr/>
            </a:pPr>
            <a:endParaRPr lang="en-US" dirty="0"/>
          </a:p>
        </c:rich>
      </c:tx>
      <c:layout>
        <c:manualLayout>
          <c:xMode val="edge"/>
          <c:yMode val="edge"/>
          <c:x val="0.31540068875681943"/>
          <c:y val="7.275372862859221E-2"/>
        </c:manualLayout>
      </c:layout>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dLblPos val="outEnd"/>
          <c:showLegendKey val="0"/>
          <c:showVal val="1"/>
          <c:showCatName val="0"/>
          <c:showSerName val="0"/>
          <c:showPercent val="0"/>
          <c:showBubbleSize val="0"/>
        </c:dLbls>
        <c:gapWidth val="164"/>
        <c:overlap val="-35"/>
        <c:axId val="421469968"/>
        <c:axId val="376136272"/>
      </c:barChart>
      <c:catAx>
        <c:axId val="421469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76136272"/>
        <c:crosses val="autoZero"/>
        <c:auto val="1"/>
        <c:lblAlgn val="ctr"/>
        <c:lblOffset val="100"/>
        <c:noMultiLvlLbl val="0"/>
      </c:catAx>
      <c:valAx>
        <c:axId val="3761362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21469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Travel</a:t>
            </a:r>
            <a:r>
              <a:rPr lang="en-US" baseline="0" dirty="0"/>
              <a:t> of Purpose</a:t>
            </a:r>
          </a:p>
          <a:p>
            <a:pPr>
              <a:defRPr/>
            </a:pPr>
            <a:endParaRPr lang="en-US" dirty="0"/>
          </a:p>
        </c:rich>
      </c:tx>
      <c:layout>
        <c:manualLayout>
          <c:xMode val="edge"/>
          <c:yMode val="edge"/>
          <c:x val="0.35038804055243894"/>
          <c:y val="6.07556575113150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5D9-4C69-9217-C0781CF8D69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5D9-4C69-9217-C0781CF8D69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5D9-4C69-9217-C0781CF8D69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5D9-4C69-9217-C0781CF8D69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5D9-4C69-9217-C0781CF8D69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Tourism	</c:v>
                </c:pt>
                <c:pt idx="1">
                  <c:v>Research	</c:v>
                </c:pt>
                <c:pt idx="2">
                  <c:v>Colonization	</c:v>
                </c:pt>
                <c:pt idx="3">
                  <c:v>Other	</c:v>
                </c:pt>
                <c:pt idx="4">
                  <c:v>Business</c:v>
                </c:pt>
              </c:strCache>
            </c:strRef>
          </c:cat>
          <c:val>
            <c:numRef>
              <c:f>Sheet1!$B$2:$B$6</c:f>
              <c:numCache>
                <c:formatCode>0.00%</c:formatCode>
                <c:ptCount val="5"/>
                <c:pt idx="0">
                  <c:v>0.2</c:v>
                </c:pt>
                <c:pt idx="1">
                  <c:v>0.2</c:v>
                </c:pt>
                <c:pt idx="2">
                  <c:v>0.19089999999999999</c:v>
                </c:pt>
                <c:pt idx="3">
                  <c:v>0.2</c:v>
                </c:pt>
                <c:pt idx="4">
                  <c:v>0.2</c:v>
                </c:pt>
              </c:numCache>
            </c:numRef>
          </c:val>
          <c:extLst>
            <c:ext xmlns:c16="http://schemas.microsoft.com/office/drawing/2014/chart" uri="{C3380CC4-5D6E-409C-BE32-E72D297353CC}">
              <c16:uniqueId val="{00000000-A880-4299-A0DD-5F9C37EAC21D}"/>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sz="1200" dirty="0"/>
              <a:t>Percentage Increase (2022 to 2023):7.0%</a:t>
            </a:r>
          </a:p>
        </c:rich>
      </c:tx>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8441108923884512E-2"/>
          <c:y val="0.10029699803149607"/>
          <c:w val="0.92822555774278215"/>
          <c:h val="0.70492249015748032"/>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2022</c:v>
                </c:pt>
                <c:pt idx="1">
                  <c:v>2023</c:v>
                </c:pt>
              </c:numCache>
            </c:numRef>
          </c:cat>
          <c:val>
            <c:numRef>
              <c:f>Sheet1!$B$2:$B$3</c:f>
              <c:numCache>
                <c:formatCode>General</c:formatCode>
                <c:ptCount val="2"/>
                <c:pt idx="0">
                  <c:v>255701</c:v>
                </c:pt>
                <c:pt idx="1">
                  <c:v>273838</c:v>
                </c:pt>
              </c:numCache>
            </c:numRef>
          </c:val>
          <c:extLst>
            <c:ext xmlns:c16="http://schemas.microsoft.com/office/drawing/2014/chart" uri="{C3380CC4-5D6E-409C-BE32-E72D297353CC}">
              <c16:uniqueId val="{00000000-D9EF-4503-94EC-9963E9FAA151}"/>
            </c:ext>
          </c:extLst>
        </c:ser>
        <c:dLbls>
          <c:dLblPos val="outEnd"/>
          <c:showLegendKey val="0"/>
          <c:showVal val="1"/>
          <c:showCatName val="0"/>
          <c:showSerName val="0"/>
          <c:showPercent val="0"/>
          <c:showBubbleSize val="0"/>
        </c:dLbls>
        <c:gapWidth val="164"/>
        <c:overlap val="-35"/>
        <c:axId val="407709680"/>
        <c:axId val="414651584"/>
      </c:barChart>
      <c:catAx>
        <c:axId val="4077096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14651584"/>
        <c:crosses val="autoZero"/>
        <c:auto val="1"/>
        <c:lblAlgn val="ctr"/>
        <c:lblOffset val="100"/>
        <c:noMultiLvlLbl val="0"/>
      </c:catAx>
      <c:valAx>
        <c:axId val="414651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7709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sz="1600" dirty="0"/>
              <a:t>Year</a:t>
            </a:r>
            <a:r>
              <a:rPr lang="en-US" sz="1600" baseline="0" dirty="0"/>
              <a:t> Total Of Price</a:t>
            </a:r>
          </a:p>
          <a:p>
            <a:pPr>
              <a:defRPr/>
            </a:pPr>
            <a:endParaRPr lang="en-US" dirty="0"/>
          </a:p>
        </c:rich>
      </c:tx>
      <c:layout>
        <c:manualLayout>
          <c:xMode val="edge"/>
          <c:yMode val="edge"/>
          <c:x val="0.25746704329049575"/>
          <c:y val="3.2430189983088088E-2"/>
        </c:manualLayout>
      </c:layout>
      <c:overlay val="0"/>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352263949400521"/>
          <c:y val="0.20824760376094983"/>
          <c:w val="0.75795310504117941"/>
          <c:h val="0.6683962073582439"/>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2022</c:v>
                </c:pt>
                <c:pt idx="1">
                  <c:v>2023</c:v>
                </c:pt>
              </c:numCache>
            </c:numRef>
          </c:cat>
          <c:val>
            <c:numRef>
              <c:f>Sheet1!$B$2:$B$3</c:f>
              <c:numCache>
                <c:formatCode>#,##0</c:formatCode>
                <c:ptCount val="2"/>
                <c:pt idx="0">
                  <c:v>158267172</c:v>
                </c:pt>
                <c:pt idx="1">
                  <c:v>374571398</c:v>
                </c:pt>
              </c:numCache>
            </c:numRef>
          </c:val>
          <c:extLst>
            <c:ext xmlns:c16="http://schemas.microsoft.com/office/drawing/2014/chart" uri="{C3380CC4-5D6E-409C-BE32-E72D297353CC}">
              <c16:uniqueId val="{00000000-0052-432B-96B0-8AA0E6497BCB}"/>
            </c:ext>
          </c:extLst>
        </c:ser>
        <c:dLbls>
          <c:dLblPos val="outEnd"/>
          <c:showLegendKey val="0"/>
          <c:showVal val="1"/>
          <c:showCatName val="0"/>
          <c:showSerName val="0"/>
          <c:showPercent val="0"/>
          <c:showBubbleSize val="0"/>
        </c:dLbls>
        <c:gapWidth val="164"/>
        <c:overlap val="-35"/>
        <c:axId val="260640048"/>
        <c:axId val="190796976"/>
      </c:barChart>
      <c:catAx>
        <c:axId val="2606400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90796976"/>
        <c:crosses val="autoZero"/>
        <c:auto val="1"/>
        <c:lblAlgn val="ctr"/>
        <c:lblOffset val="100"/>
        <c:noMultiLvlLbl val="0"/>
      </c:catAx>
      <c:valAx>
        <c:axId val="19079697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60640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Special Requests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Presentge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DA6-4035-AE4A-31E199C463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DA6-4035-AE4A-31E199C463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DA6-4035-AE4A-31E199C463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DA6-4035-AE4A-31E199C463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Extra Space Suit	</c:v>
                </c:pt>
                <c:pt idx="1">
                  <c:v>Special Meal	</c:v>
                </c:pt>
                <c:pt idx="2">
                  <c:v>Other	</c:v>
                </c:pt>
                <c:pt idx="3">
                  <c:v>Nothing	</c:v>
                </c:pt>
              </c:strCache>
            </c:strRef>
          </c:cat>
          <c:val>
            <c:numRef>
              <c:f>Sheet1!$B$2:$B$5</c:f>
              <c:numCache>
                <c:formatCode>0.00%</c:formatCode>
                <c:ptCount val="4"/>
                <c:pt idx="0">
                  <c:v>0.2</c:v>
                </c:pt>
                <c:pt idx="1">
                  <c:v>0.2</c:v>
                </c:pt>
                <c:pt idx="2">
                  <c:v>0.19089999999999999</c:v>
                </c:pt>
                <c:pt idx="3">
                  <c:v>0.2</c:v>
                </c:pt>
              </c:numCache>
            </c:numRef>
          </c:val>
          <c:extLst>
            <c:ext xmlns:c16="http://schemas.microsoft.com/office/drawing/2014/chart" uri="{C3380CC4-5D6E-409C-BE32-E72D297353CC}">
              <c16:uniqueId val="{00000000-A81D-4C8A-9128-C79C1F9D0D43}"/>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6.4265090665080668E-2"/>
          <c:y val="0.89878210971113581"/>
          <c:w val="0.89438351325942766"/>
          <c:h val="7.34431855623242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ea2f20f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ea2f20f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71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8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80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11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76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4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63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20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9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ea2f20f32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ea2f20f32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ea2f20f3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ea2f20f3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222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1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ea2f20f3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ea2f20f3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ea2f20f32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a2f20f32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ea2f20f3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ea2f20f3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02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ea2f20f3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ea2f20f3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2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ea2f20f3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ea2f20f3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109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385875"/>
            <a:ext cx="6350100" cy="1942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6950" y="3447875"/>
            <a:ext cx="6350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400"/>
              <a:buNone/>
              <a:defRPr sz="1600">
                <a:solidFill>
                  <a:schemeClr val="lt1"/>
                </a:solidFill>
                <a:latin typeface="Work Sans Medium"/>
                <a:ea typeface="Work Sans Medium"/>
                <a:cs typeface="Work Sans Medium"/>
                <a:sym typeface="Work Sans Medium"/>
              </a:defRPr>
            </a:lvl1pPr>
            <a:lvl2pPr lvl="1" algn="ctr">
              <a:lnSpc>
                <a:spcPct val="100000"/>
              </a:lnSpc>
              <a:spcBef>
                <a:spcPts val="0"/>
              </a:spcBef>
              <a:spcAft>
                <a:spcPts val="0"/>
              </a:spcAft>
              <a:buClr>
                <a:schemeClr val="accent2"/>
              </a:buClr>
              <a:buSzPts val="1800"/>
              <a:buNone/>
              <a:defRPr sz="1800" b="1">
                <a:solidFill>
                  <a:schemeClr val="accent2"/>
                </a:solidFill>
              </a:defRPr>
            </a:lvl2pPr>
            <a:lvl3pPr lvl="2" algn="ctr">
              <a:lnSpc>
                <a:spcPct val="100000"/>
              </a:lnSpc>
              <a:spcBef>
                <a:spcPts val="0"/>
              </a:spcBef>
              <a:spcAft>
                <a:spcPts val="0"/>
              </a:spcAft>
              <a:buClr>
                <a:schemeClr val="accent2"/>
              </a:buClr>
              <a:buSzPts val="1800"/>
              <a:buNone/>
              <a:defRPr sz="1800" b="1">
                <a:solidFill>
                  <a:schemeClr val="accent2"/>
                </a:solidFill>
              </a:defRPr>
            </a:lvl3pPr>
            <a:lvl4pPr lvl="3" algn="ctr">
              <a:lnSpc>
                <a:spcPct val="100000"/>
              </a:lnSpc>
              <a:spcBef>
                <a:spcPts val="0"/>
              </a:spcBef>
              <a:spcAft>
                <a:spcPts val="0"/>
              </a:spcAft>
              <a:buClr>
                <a:schemeClr val="accent2"/>
              </a:buClr>
              <a:buSzPts val="1800"/>
              <a:buNone/>
              <a:defRPr sz="1800" b="1">
                <a:solidFill>
                  <a:schemeClr val="accent2"/>
                </a:solidFill>
              </a:defRPr>
            </a:lvl4pPr>
            <a:lvl5pPr lvl="4" algn="ctr">
              <a:lnSpc>
                <a:spcPct val="100000"/>
              </a:lnSpc>
              <a:spcBef>
                <a:spcPts val="0"/>
              </a:spcBef>
              <a:spcAft>
                <a:spcPts val="0"/>
              </a:spcAft>
              <a:buClr>
                <a:schemeClr val="accent2"/>
              </a:buClr>
              <a:buSzPts val="1800"/>
              <a:buNone/>
              <a:defRPr sz="1800" b="1">
                <a:solidFill>
                  <a:schemeClr val="accent2"/>
                </a:solidFill>
              </a:defRPr>
            </a:lvl5pPr>
            <a:lvl6pPr lvl="5" algn="ctr">
              <a:lnSpc>
                <a:spcPct val="100000"/>
              </a:lnSpc>
              <a:spcBef>
                <a:spcPts val="0"/>
              </a:spcBef>
              <a:spcAft>
                <a:spcPts val="0"/>
              </a:spcAft>
              <a:buClr>
                <a:schemeClr val="accent2"/>
              </a:buClr>
              <a:buSzPts val="1800"/>
              <a:buNone/>
              <a:defRPr sz="1800" b="1">
                <a:solidFill>
                  <a:schemeClr val="accent2"/>
                </a:solidFill>
              </a:defRPr>
            </a:lvl6pPr>
            <a:lvl7pPr lvl="6" algn="ctr">
              <a:lnSpc>
                <a:spcPct val="100000"/>
              </a:lnSpc>
              <a:spcBef>
                <a:spcPts val="0"/>
              </a:spcBef>
              <a:spcAft>
                <a:spcPts val="0"/>
              </a:spcAft>
              <a:buClr>
                <a:schemeClr val="accent2"/>
              </a:buClr>
              <a:buSzPts val="1800"/>
              <a:buNone/>
              <a:defRPr sz="1800" b="1">
                <a:solidFill>
                  <a:schemeClr val="accent2"/>
                </a:solidFill>
              </a:defRPr>
            </a:lvl7pPr>
            <a:lvl8pPr lvl="7" algn="ctr">
              <a:lnSpc>
                <a:spcPct val="100000"/>
              </a:lnSpc>
              <a:spcBef>
                <a:spcPts val="0"/>
              </a:spcBef>
              <a:spcAft>
                <a:spcPts val="0"/>
              </a:spcAft>
              <a:buClr>
                <a:schemeClr val="accent2"/>
              </a:buClr>
              <a:buSzPts val="1800"/>
              <a:buNone/>
              <a:defRPr sz="1800" b="1">
                <a:solidFill>
                  <a:schemeClr val="accent2"/>
                </a:solidFill>
              </a:defRPr>
            </a:lvl8pPr>
            <a:lvl9pPr lvl="8" algn="ctr">
              <a:lnSpc>
                <a:spcPct val="100000"/>
              </a:lnSpc>
              <a:spcBef>
                <a:spcPts val="0"/>
              </a:spcBef>
              <a:spcAft>
                <a:spcPts val="0"/>
              </a:spcAft>
              <a:buClr>
                <a:schemeClr val="accent2"/>
              </a:buClr>
              <a:buSzPts val="1800"/>
              <a:buNone/>
              <a:defRPr sz="1800" b="1">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13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959701" y="1004675"/>
            <a:ext cx="1224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300">
                <a:solidFill>
                  <a:schemeClr val="accent2"/>
                </a:solidFill>
                <a:latin typeface="Josefin Sans Medium"/>
                <a:ea typeface="Josefin Sans Medium"/>
                <a:cs typeface="Josefin Sans Medium"/>
                <a:sym typeface="Josefin Sans Medium"/>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448275"/>
            <a:ext cx="77175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subTitle" idx="1"/>
          </p:nvPr>
        </p:nvSpPr>
        <p:spPr>
          <a:xfrm>
            <a:off x="720000" y="17983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13"/>
          <p:cNvSpPr txBox="1">
            <a:spLocks noGrp="1"/>
          </p:cNvSpPr>
          <p:nvPr>
            <p:ph type="title" idx="2"/>
          </p:nvPr>
        </p:nvSpPr>
        <p:spPr>
          <a:xfrm>
            <a:off x="720000" y="1904175"/>
            <a:ext cx="25590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3" name="Google Shape;43;p13"/>
          <p:cNvSpPr txBox="1">
            <a:spLocks noGrp="1"/>
          </p:cNvSpPr>
          <p:nvPr>
            <p:ph type="subTitle" idx="1"/>
          </p:nvPr>
        </p:nvSpPr>
        <p:spPr>
          <a:xfrm>
            <a:off x="720000" y="2116975"/>
            <a:ext cx="255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3511639" y="1904183"/>
            <a:ext cx="25590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 name="Google Shape;45;p13"/>
          <p:cNvSpPr txBox="1">
            <a:spLocks noGrp="1"/>
          </p:cNvSpPr>
          <p:nvPr>
            <p:ph type="subTitle" idx="4"/>
          </p:nvPr>
        </p:nvSpPr>
        <p:spPr>
          <a:xfrm>
            <a:off x="3511648" y="2116980"/>
            <a:ext cx="255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720000" y="3572575"/>
            <a:ext cx="25590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 name="Google Shape;47;p13"/>
          <p:cNvSpPr txBox="1">
            <a:spLocks noGrp="1"/>
          </p:cNvSpPr>
          <p:nvPr>
            <p:ph type="subTitle" idx="6"/>
          </p:nvPr>
        </p:nvSpPr>
        <p:spPr>
          <a:xfrm>
            <a:off x="720000" y="3785300"/>
            <a:ext cx="255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3511639" y="3572578"/>
            <a:ext cx="25590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 name="Google Shape;49;p13"/>
          <p:cNvSpPr txBox="1">
            <a:spLocks noGrp="1"/>
          </p:cNvSpPr>
          <p:nvPr>
            <p:ph type="subTitle" idx="8"/>
          </p:nvPr>
        </p:nvSpPr>
        <p:spPr>
          <a:xfrm>
            <a:off x="3511648" y="3785302"/>
            <a:ext cx="255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713225" y="1388237"/>
            <a:ext cx="840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13" hasCustomPrompt="1"/>
          </p:nvPr>
        </p:nvSpPr>
        <p:spPr>
          <a:xfrm>
            <a:off x="713100" y="3061672"/>
            <a:ext cx="840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14" hasCustomPrompt="1"/>
          </p:nvPr>
        </p:nvSpPr>
        <p:spPr>
          <a:xfrm>
            <a:off x="3511644" y="1388246"/>
            <a:ext cx="924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15" hasCustomPrompt="1"/>
          </p:nvPr>
        </p:nvSpPr>
        <p:spPr>
          <a:xfrm>
            <a:off x="3511644" y="3061673"/>
            <a:ext cx="924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720000" y="445025"/>
            <a:ext cx="7704000" cy="112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21"/>
          <p:cNvSpPr txBox="1">
            <a:spLocks noGrp="1"/>
          </p:cNvSpPr>
          <p:nvPr>
            <p:ph type="title" idx="2"/>
          </p:nvPr>
        </p:nvSpPr>
        <p:spPr>
          <a:xfrm>
            <a:off x="720001" y="2838833"/>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 name="Google Shape;82;p21"/>
          <p:cNvSpPr txBox="1">
            <a:spLocks noGrp="1"/>
          </p:cNvSpPr>
          <p:nvPr>
            <p:ph type="subTitle" idx="1"/>
          </p:nvPr>
        </p:nvSpPr>
        <p:spPr>
          <a:xfrm>
            <a:off x="720000" y="3293400"/>
            <a:ext cx="2175300" cy="95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21"/>
          <p:cNvSpPr txBox="1">
            <a:spLocks noGrp="1"/>
          </p:cNvSpPr>
          <p:nvPr>
            <p:ph type="title" idx="3"/>
          </p:nvPr>
        </p:nvSpPr>
        <p:spPr>
          <a:xfrm>
            <a:off x="3484345" y="2838833"/>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 name="Google Shape;84;p21"/>
          <p:cNvSpPr txBox="1">
            <a:spLocks noGrp="1"/>
          </p:cNvSpPr>
          <p:nvPr>
            <p:ph type="subTitle" idx="4"/>
          </p:nvPr>
        </p:nvSpPr>
        <p:spPr>
          <a:xfrm>
            <a:off x="3484347" y="3293400"/>
            <a:ext cx="2175300" cy="95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21"/>
          <p:cNvSpPr txBox="1">
            <a:spLocks noGrp="1"/>
          </p:cNvSpPr>
          <p:nvPr>
            <p:ph type="title" idx="5"/>
          </p:nvPr>
        </p:nvSpPr>
        <p:spPr>
          <a:xfrm>
            <a:off x="6248696" y="2838833"/>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 name="Google Shape;86;p21"/>
          <p:cNvSpPr txBox="1">
            <a:spLocks noGrp="1"/>
          </p:cNvSpPr>
          <p:nvPr>
            <p:ph type="subTitle" idx="6"/>
          </p:nvPr>
        </p:nvSpPr>
        <p:spPr>
          <a:xfrm>
            <a:off x="6248700" y="3293400"/>
            <a:ext cx="2175300" cy="95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720000" y="445025"/>
            <a:ext cx="7704000" cy="112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22"/>
          <p:cNvSpPr txBox="1">
            <a:spLocks noGrp="1"/>
          </p:cNvSpPr>
          <p:nvPr>
            <p:ph type="title" idx="2"/>
          </p:nvPr>
        </p:nvSpPr>
        <p:spPr>
          <a:xfrm>
            <a:off x="1906375" y="2172950"/>
            <a:ext cx="2167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 name="Google Shape;90;p22"/>
          <p:cNvSpPr txBox="1">
            <a:spLocks noGrp="1"/>
          </p:cNvSpPr>
          <p:nvPr>
            <p:ph type="subTitle" idx="1"/>
          </p:nvPr>
        </p:nvSpPr>
        <p:spPr>
          <a:xfrm>
            <a:off x="1906375" y="2456550"/>
            <a:ext cx="2167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22"/>
          <p:cNvSpPr txBox="1">
            <a:spLocks noGrp="1"/>
          </p:cNvSpPr>
          <p:nvPr>
            <p:ph type="title" idx="3"/>
          </p:nvPr>
        </p:nvSpPr>
        <p:spPr>
          <a:xfrm>
            <a:off x="6014700" y="2172950"/>
            <a:ext cx="2167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 name="Google Shape;92;p22"/>
          <p:cNvSpPr txBox="1">
            <a:spLocks noGrp="1"/>
          </p:cNvSpPr>
          <p:nvPr>
            <p:ph type="subTitle" idx="4"/>
          </p:nvPr>
        </p:nvSpPr>
        <p:spPr>
          <a:xfrm>
            <a:off x="6014700" y="2456550"/>
            <a:ext cx="2167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22"/>
          <p:cNvSpPr txBox="1">
            <a:spLocks noGrp="1"/>
          </p:cNvSpPr>
          <p:nvPr>
            <p:ph type="title" idx="5"/>
          </p:nvPr>
        </p:nvSpPr>
        <p:spPr>
          <a:xfrm>
            <a:off x="1906375" y="3655075"/>
            <a:ext cx="2167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 name="Google Shape;94;p22"/>
          <p:cNvSpPr txBox="1">
            <a:spLocks noGrp="1"/>
          </p:cNvSpPr>
          <p:nvPr>
            <p:ph type="subTitle" idx="6"/>
          </p:nvPr>
        </p:nvSpPr>
        <p:spPr>
          <a:xfrm>
            <a:off x="1906375" y="3938600"/>
            <a:ext cx="2167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22"/>
          <p:cNvSpPr txBox="1">
            <a:spLocks noGrp="1"/>
          </p:cNvSpPr>
          <p:nvPr>
            <p:ph type="title" idx="7"/>
          </p:nvPr>
        </p:nvSpPr>
        <p:spPr>
          <a:xfrm>
            <a:off x="6014700" y="3655075"/>
            <a:ext cx="21678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6" name="Google Shape;96;p22"/>
          <p:cNvSpPr txBox="1">
            <a:spLocks noGrp="1"/>
          </p:cNvSpPr>
          <p:nvPr>
            <p:ph type="subTitle" idx="8"/>
          </p:nvPr>
        </p:nvSpPr>
        <p:spPr>
          <a:xfrm>
            <a:off x="6014700" y="3938600"/>
            <a:ext cx="2167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720000" y="445025"/>
            <a:ext cx="7704000" cy="11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23"/>
          <p:cNvSpPr txBox="1">
            <a:spLocks noGrp="1"/>
          </p:cNvSpPr>
          <p:nvPr>
            <p:ph type="title" idx="2"/>
          </p:nvPr>
        </p:nvSpPr>
        <p:spPr>
          <a:xfrm>
            <a:off x="1101175" y="2401013"/>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23"/>
          <p:cNvSpPr txBox="1">
            <a:spLocks noGrp="1"/>
          </p:cNvSpPr>
          <p:nvPr>
            <p:ph type="subTitle" idx="1"/>
          </p:nvPr>
        </p:nvSpPr>
        <p:spPr>
          <a:xfrm>
            <a:off x="1101175" y="26096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23"/>
          <p:cNvSpPr txBox="1">
            <a:spLocks noGrp="1"/>
          </p:cNvSpPr>
          <p:nvPr>
            <p:ph type="title" idx="3"/>
          </p:nvPr>
        </p:nvSpPr>
        <p:spPr>
          <a:xfrm>
            <a:off x="3578947" y="2401013"/>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2" name="Google Shape;102;p23"/>
          <p:cNvSpPr txBox="1">
            <a:spLocks noGrp="1"/>
          </p:cNvSpPr>
          <p:nvPr>
            <p:ph type="subTitle" idx="4"/>
          </p:nvPr>
        </p:nvSpPr>
        <p:spPr>
          <a:xfrm>
            <a:off x="3578948" y="26096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23"/>
          <p:cNvSpPr txBox="1">
            <a:spLocks noGrp="1"/>
          </p:cNvSpPr>
          <p:nvPr>
            <p:ph type="title" idx="5"/>
          </p:nvPr>
        </p:nvSpPr>
        <p:spPr>
          <a:xfrm>
            <a:off x="1101175" y="3910675"/>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 name="Google Shape;104;p23"/>
          <p:cNvSpPr txBox="1">
            <a:spLocks noGrp="1"/>
          </p:cNvSpPr>
          <p:nvPr>
            <p:ph type="subTitle" idx="6"/>
          </p:nvPr>
        </p:nvSpPr>
        <p:spPr>
          <a:xfrm>
            <a:off x="1101175" y="41192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23"/>
          <p:cNvSpPr txBox="1">
            <a:spLocks noGrp="1"/>
          </p:cNvSpPr>
          <p:nvPr>
            <p:ph type="title" idx="7"/>
          </p:nvPr>
        </p:nvSpPr>
        <p:spPr>
          <a:xfrm>
            <a:off x="3578947" y="3910675"/>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6" name="Google Shape;106;p23"/>
          <p:cNvSpPr txBox="1">
            <a:spLocks noGrp="1"/>
          </p:cNvSpPr>
          <p:nvPr>
            <p:ph type="subTitle" idx="8"/>
          </p:nvPr>
        </p:nvSpPr>
        <p:spPr>
          <a:xfrm>
            <a:off x="3578948" y="41192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23"/>
          <p:cNvSpPr txBox="1">
            <a:spLocks noGrp="1"/>
          </p:cNvSpPr>
          <p:nvPr>
            <p:ph type="title" idx="9"/>
          </p:nvPr>
        </p:nvSpPr>
        <p:spPr>
          <a:xfrm>
            <a:off x="6056725" y="2401013"/>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8" name="Google Shape;108;p23"/>
          <p:cNvSpPr txBox="1">
            <a:spLocks noGrp="1"/>
          </p:cNvSpPr>
          <p:nvPr>
            <p:ph type="subTitle" idx="13"/>
          </p:nvPr>
        </p:nvSpPr>
        <p:spPr>
          <a:xfrm>
            <a:off x="6056727" y="26096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23"/>
          <p:cNvSpPr txBox="1">
            <a:spLocks noGrp="1"/>
          </p:cNvSpPr>
          <p:nvPr>
            <p:ph type="title" idx="14"/>
          </p:nvPr>
        </p:nvSpPr>
        <p:spPr>
          <a:xfrm>
            <a:off x="6056725" y="3910675"/>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300">
                <a:latin typeface="Work Sans SemiBold"/>
                <a:ea typeface="Work Sans SemiBold"/>
                <a:cs typeface="Work Sans SemiBold"/>
                <a:sym typeface="Work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 name="Google Shape;110;p23"/>
          <p:cNvSpPr txBox="1">
            <a:spLocks noGrp="1"/>
          </p:cNvSpPr>
          <p:nvPr>
            <p:ph type="subTitle" idx="15"/>
          </p:nvPr>
        </p:nvSpPr>
        <p:spPr>
          <a:xfrm>
            <a:off x="6056727" y="41192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1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1pPr>
            <a:lvl2pPr lvl="1"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2pPr>
            <a:lvl3pPr lvl="2"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3pPr>
            <a:lvl4pPr lvl="3"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4pPr>
            <a:lvl5pPr lvl="4"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5pPr>
            <a:lvl6pPr lvl="5"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6pPr>
            <a:lvl7pPr lvl="6"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7pPr>
            <a:lvl8pPr lvl="7"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8pPr>
            <a:lvl9pPr lvl="8" rtl="0">
              <a:spcBef>
                <a:spcPts val="0"/>
              </a:spcBef>
              <a:spcAft>
                <a:spcPts val="0"/>
              </a:spcAft>
              <a:buClr>
                <a:srgbClr val="6FA8DC"/>
              </a:buClr>
              <a:buSzPts val="3500"/>
              <a:buFont typeface="Josefin Sans SemiBold"/>
              <a:buNone/>
              <a:defRPr sz="3500">
                <a:solidFill>
                  <a:srgbClr val="6FA8DC"/>
                </a:solidFill>
                <a:latin typeface="Josefin Sans SemiBold"/>
                <a:ea typeface="Josefin Sans SemiBold"/>
                <a:cs typeface="Josefin Sans SemiBold"/>
                <a:sym typeface="Josefin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EEEEEE"/>
              </a:buClr>
              <a:buSzPts val="1400"/>
              <a:buFont typeface="Work Sans"/>
              <a:buChar char="●"/>
              <a:defRPr>
                <a:solidFill>
                  <a:srgbClr val="EEEEEE"/>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7" r:id="rId6"/>
    <p:sldLayoutId id="2147483668" r:id="rId7"/>
    <p:sldLayoutId id="2147483669" r:id="rId8"/>
    <p:sldLayoutId id="214748367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ctrTitle"/>
          </p:nvPr>
        </p:nvSpPr>
        <p:spPr>
          <a:xfrm>
            <a:off x="1396950" y="1385875"/>
            <a:ext cx="6350100" cy="19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Josefin Sans Light"/>
                <a:ea typeface="Josefin Sans Light"/>
                <a:cs typeface="Josefin Sans Light"/>
                <a:sym typeface="Josefin Sans Light"/>
              </a:rPr>
              <a:t>Interstellar Travel Space</a:t>
            </a:r>
            <a:endParaRPr dirty="0">
              <a:solidFill>
                <a:srgbClr val="6FA8DC"/>
              </a:solidFill>
              <a:latin typeface="Josefin Sans Light"/>
              <a:ea typeface="Josefin Sans Light"/>
              <a:cs typeface="Josefin Sans Light"/>
              <a:sym typeface="Josefin Sans Light"/>
            </a:endParaRPr>
          </a:p>
        </p:txBody>
      </p:sp>
      <p:sp>
        <p:nvSpPr>
          <p:cNvPr id="146" name="Google Shape;146;p32"/>
          <p:cNvSpPr txBox="1">
            <a:spLocks noGrp="1"/>
          </p:cNvSpPr>
          <p:nvPr>
            <p:ph type="subTitle" idx="1"/>
          </p:nvPr>
        </p:nvSpPr>
        <p:spPr>
          <a:xfrm>
            <a:off x="1396950" y="3447875"/>
            <a:ext cx="6350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cxnSp>
        <p:nvCxnSpPr>
          <p:cNvPr id="147" name="Google Shape;147;p32"/>
          <p:cNvCxnSpPr/>
          <p:nvPr/>
        </p:nvCxnSpPr>
        <p:spPr>
          <a:xfrm>
            <a:off x="1035900" y="3328675"/>
            <a:ext cx="7072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56840" y="259172"/>
            <a:ext cx="1665248"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Age</a:t>
            </a:r>
            <a:endParaRPr sz="2400" dirty="0">
              <a:latin typeface="Josefin Sans Light"/>
              <a:ea typeface="Josefin Sans Light"/>
              <a:cs typeface="Josefin Sans Light"/>
              <a:sym typeface="Josefin Sans Light"/>
            </a:endParaRPr>
          </a:p>
        </p:txBody>
      </p:sp>
      <p:graphicFrame>
        <p:nvGraphicFramePr>
          <p:cNvPr id="13" name="Chart 12">
            <a:extLst>
              <a:ext uri="{FF2B5EF4-FFF2-40B4-BE49-F238E27FC236}">
                <a16:creationId xmlns:a16="http://schemas.microsoft.com/office/drawing/2014/main" id="{C15B6BCF-73CB-0EDD-11E4-255FE7288467}"/>
              </a:ext>
            </a:extLst>
          </p:cNvPr>
          <p:cNvGraphicFramePr/>
          <p:nvPr>
            <p:extLst>
              <p:ext uri="{D42A27DB-BD31-4B8C-83A1-F6EECF244321}">
                <p14:modId xmlns:p14="http://schemas.microsoft.com/office/powerpoint/2010/main" val="3455731039"/>
              </p:ext>
            </p:extLst>
          </p:nvPr>
        </p:nvGraphicFramePr>
        <p:xfrm>
          <a:off x="3893820" y="259172"/>
          <a:ext cx="5250180" cy="3573688"/>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C9E080B8-9538-4150-EC8E-D861E86F55DB}"/>
              </a:ext>
            </a:extLst>
          </p:cNvPr>
          <p:cNvSpPr txBox="1"/>
          <p:nvPr/>
        </p:nvSpPr>
        <p:spPr>
          <a:xfrm>
            <a:off x="356840" y="796290"/>
            <a:ext cx="2790220" cy="2031325"/>
          </a:xfrm>
          <a:prstGeom prst="rect">
            <a:avLst/>
          </a:prstGeom>
          <a:noFill/>
        </p:spPr>
        <p:txBody>
          <a:bodyPr wrap="square" rtlCol="0">
            <a:spAutoFit/>
          </a:bodyPr>
          <a:lstStyle/>
          <a:p>
            <a:r>
              <a:rPr lang="en-US" dirty="0">
                <a:solidFill>
                  <a:schemeClr val="bg1"/>
                </a:solidFill>
              </a:rPr>
              <a:t>In the list of ages, it is clear that the highest age group that makes reservations for space flights is the twenties, followed by the thirties, and finally the </a:t>
            </a:r>
            <a:r>
              <a:rPr lang="en-US" dirty="0" err="1">
                <a:solidFill>
                  <a:schemeClr val="bg1"/>
                </a:solidFill>
              </a:rPr>
              <a:t>tenies</a:t>
            </a:r>
            <a:r>
              <a:rPr lang="en-US" dirty="0">
                <a:solidFill>
                  <a:schemeClr val="bg1"/>
                </a:solidFill>
              </a:rPr>
              <a:t> and forties. This shows us the interest of young people in going into space and creating a new and unique adventure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56840" y="259172"/>
            <a:ext cx="1665248"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Gender</a:t>
            </a: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9" y="945574"/>
            <a:ext cx="3990110" cy="1384995"/>
          </a:xfrm>
          <a:prstGeom prst="rect">
            <a:avLst/>
          </a:prstGeom>
          <a:noFill/>
        </p:spPr>
        <p:txBody>
          <a:bodyPr wrap="square" rtlCol="0">
            <a:spAutoFit/>
          </a:bodyPr>
          <a:lstStyle/>
          <a:p>
            <a:r>
              <a:rPr lang="en-US" dirty="0">
                <a:solidFill>
                  <a:schemeClr val="bg1">
                    <a:lumMod val="90000"/>
                  </a:schemeClr>
                </a:solidFill>
              </a:rPr>
              <a:t>Most reservations in space are from men, but this does not mean that the percentage of women is small. The difference is not large, about 17%. This gives us that there is interest in space travel and it is not limited to a specific gender.</a:t>
            </a:r>
          </a:p>
        </p:txBody>
      </p:sp>
      <p:graphicFrame>
        <p:nvGraphicFramePr>
          <p:cNvPr id="8" name="Chart 7">
            <a:extLst>
              <a:ext uri="{FF2B5EF4-FFF2-40B4-BE49-F238E27FC236}">
                <a16:creationId xmlns:a16="http://schemas.microsoft.com/office/drawing/2014/main" id="{9D159B55-5136-57AE-5EFA-B15F719174C7}"/>
              </a:ext>
            </a:extLst>
          </p:cNvPr>
          <p:cNvGraphicFramePr/>
          <p:nvPr>
            <p:extLst>
              <p:ext uri="{D42A27DB-BD31-4B8C-83A1-F6EECF244321}">
                <p14:modId xmlns:p14="http://schemas.microsoft.com/office/powerpoint/2010/main" val="2768882607"/>
              </p:ext>
            </p:extLst>
          </p:nvPr>
        </p:nvGraphicFramePr>
        <p:xfrm>
          <a:off x="4829003" y="83243"/>
          <a:ext cx="4475017" cy="3589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193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219680" y="266792"/>
            <a:ext cx="219586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Occupations</a:t>
            </a:r>
            <a:endParaRPr sz="2400" dirty="0">
              <a:latin typeface="Josefin Sans Light"/>
              <a:ea typeface="Josefin Sans Light"/>
              <a:cs typeface="Josefin Sans Light"/>
              <a:sym typeface="Josefin Sans Light"/>
            </a:endParaRPr>
          </a:p>
        </p:txBody>
      </p:sp>
      <p:sp>
        <p:nvSpPr>
          <p:cNvPr id="2" name="TextBox 1">
            <a:extLst>
              <a:ext uri="{FF2B5EF4-FFF2-40B4-BE49-F238E27FC236}">
                <a16:creationId xmlns:a16="http://schemas.microsoft.com/office/drawing/2014/main" id="{3BB222EE-B419-B24B-3F1F-E0281E01AF17}"/>
              </a:ext>
            </a:extLst>
          </p:cNvPr>
          <p:cNvSpPr txBox="1"/>
          <p:nvPr/>
        </p:nvSpPr>
        <p:spPr>
          <a:xfrm>
            <a:off x="148590" y="954861"/>
            <a:ext cx="3288030" cy="2462213"/>
          </a:xfrm>
          <a:prstGeom prst="rect">
            <a:avLst/>
          </a:prstGeom>
          <a:noFill/>
        </p:spPr>
        <p:txBody>
          <a:bodyPr wrap="square" rtlCol="0">
            <a:spAutoFit/>
          </a:bodyPr>
          <a:lstStyle/>
          <a:p>
            <a:r>
              <a:rPr lang="en-US" dirty="0">
                <a:solidFill>
                  <a:schemeClr val="bg1">
                    <a:lumMod val="90000"/>
                  </a:schemeClr>
                </a:solidFill>
              </a:rPr>
              <a:t>In occupation, we see that the percentages are close between professions. This gives us that there is interest in space travel, whatever your job, because 20 years ago it was limited to businessmen and not even any businessman, and this is due to the high prices of these trips, but now we can say that it is easy to travel to space and this is what will be explained more in Next slide</a:t>
            </a:r>
          </a:p>
        </p:txBody>
      </p:sp>
      <p:graphicFrame>
        <p:nvGraphicFramePr>
          <p:cNvPr id="9" name="Chart 8">
            <a:extLst>
              <a:ext uri="{FF2B5EF4-FFF2-40B4-BE49-F238E27FC236}">
                <a16:creationId xmlns:a16="http://schemas.microsoft.com/office/drawing/2014/main" id="{8115BFBF-6531-8F12-A7B8-A5B1C3E04F39}"/>
              </a:ext>
            </a:extLst>
          </p:cNvPr>
          <p:cNvGraphicFramePr/>
          <p:nvPr>
            <p:extLst>
              <p:ext uri="{D42A27DB-BD31-4B8C-83A1-F6EECF244321}">
                <p14:modId xmlns:p14="http://schemas.microsoft.com/office/powerpoint/2010/main" val="766591125"/>
              </p:ext>
            </p:extLst>
          </p:nvPr>
        </p:nvGraphicFramePr>
        <p:xfrm>
          <a:off x="3581400" y="266792"/>
          <a:ext cx="5562600" cy="33726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56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79700" y="373472"/>
            <a:ext cx="205870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Travel class</a:t>
            </a: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8" y="945574"/>
            <a:ext cx="4391891" cy="1169551"/>
          </a:xfrm>
          <a:prstGeom prst="rect">
            <a:avLst/>
          </a:prstGeom>
          <a:noFill/>
        </p:spPr>
        <p:txBody>
          <a:bodyPr wrap="square" rtlCol="0">
            <a:spAutoFit/>
          </a:bodyPr>
          <a:lstStyle/>
          <a:p>
            <a:r>
              <a:rPr lang="en-US" dirty="0">
                <a:solidFill>
                  <a:schemeClr val="bg1">
                    <a:lumMod val="90000"/>
                  </a:schemeClr>
                </a:solidFill>
              </a:rPr>
              <a:t>In travel class, as shown, economy class is the most popular travel class. This means that it reflects the marital status of the passengers, and this means that space travel has become easier and is not limited to only a certain group.</a:t>
            </a:r>
          </a:p>
        </p:txBody>
      </p:sp>
      <p:graphicFrame>
        <p:nvGraphicFramePr>
          <p:cNvPr id="5" name="Chart 4">
            <a:extLst>
              <a:ext uri="{FF2B5EF4-FFF2-40B4-BE49-F238E27FC236}">
                <a16:creationId xmlns:a16="http://schemas.microsoft.com/office/drawing/2014/main" id="{5A27F55E-8D8A-A03A-D2A9-541611C5F0B1}"/>
              </a:ext>
            </a:extLst>
          </p:cNvPr>
          <p:cNvGraphicFramePr/>
          <p:nvPr>
            <p:extLst>
              <p:ext uri="{D42A27DB-BD31-4B8C-83A1-F6EECF244321}">
                <p14:modId xmlns:p14="http://schemas.microsoft.com/office/powerpoint/2010/main" val="3098585012"/>
              </p:ext>
            </p:extLst>
          </p:nvPr>
        </p:nvGraphicFramePr>
        <p:xfrm>
          <a:off x="5158824" y="0"/>
          <a:ext cx="4590009" cy="34912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352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79700" y="373472"/>
            <a:ext cx="205870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Travel class</a:t>
            </a: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8" y="945574"/>
            <a:ext cx="4391891" cy="523220"/>
          </a:xfrm>
          <a:prstGeom prst="rect">
            <a:avLst/>
          </a:prstGeom>
          <a:noFill/>
        </p:spPr>
        <p:txBody>
          <a:bodyPr wrap="square" rtlCol="0">
            <a:spAutoFit/>
          </a:bodyPr>
          <a:lstStyle/>
          <a:p>
            <a:r>
              <a:rPr lang="en-US" dirty="0">
                <a:solidFill>
                  <a:schemeClr val="bg1">
                    <a:lumMod val="90000"/>
                  </a:schemeClr>
                </a:solidFill>
              </a:rPr>
              <a:t>It is important to know the reason for travel. This will help us provide better space travel services</a:t>
            </a:r>
          </a:p>
        </p:txBody>
      </p:sp>
      <p:graphicFrame>
        <p:nvGraphicFramePr>
          <p:cNvPr id="5" name="Chart 4">
            <a:extLst>
              <a:ext uri="{FF2B5EF4-FFF2-40B4-BE49-F238E27FC236}">
                <a16:creationId xmlns:a16="http://schemas.microsoft.com/office/drawing/2014/main" id="{5A27F55E-8D8A-A03A-D2A9-541611C5F0B1}"/>
              </a:ext>
            </a:extLst>
          </p:cNvPr>
          <p:cNvGraphicFramePr/>
          <p:nvPr/>
        </p:nvGraphicFramePr>
        <p:xfrm>
          <a:off x="5158824" y="0"/>
          <a:ext cx="4590009" cy="34912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15B9B5FC-859B-E1A1-FADE-FD4CBE0DD08E}"/>
              </a:ext>
            </a:extLst>
          </p:cNvPr>
          <p:cNvGraphicFramePr/>
          <p:nvPr>
            <p:extLst>
              <p:ext uri="{D42A27DB-BD31-4B8C-83A1-F6EECF244321}">
                <p14:modId xmlns:p14="http://schemas.microsoft.com/office/powerpoint/2010/main" val="3780364674"/>
              </p:ext>
            </p:extLst>
          </p:nvPr>
        </p:nvGraphicFramePr>
        <p:xfrm>
          <a:off x="4373880" y="-62230"/>
          <a:ext cx="4770120" cy="4032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5429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79700" y="373472"/>
            <a:ext cx="205870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Booking Date</a:t>
            </a:r>
            <a:br>
              <a:rPr lang="en-US" sz="2400" dirty="0">
                <a:latin typeface="Josefin Sans Light"/>
                <a:ea typeface="Josefin Sans Light"/>
                <a:cs typeface="Josefin Sans Light"/>
                <a:sym typeface="Josefin Sans Light"/>
              </a:rPr>
            </a:b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9" y="945574"/>
            <a:ext cx="3888971" cy="954107"/>
          </a:xfrm>
          <a:prstGeom prst="rect">
            <a:avLst/>
          </a:prstGeom>
          <a:noFill/>
        </p:spPr>
        <p:txBody>
          <a:bodyPr wrap="square" rtlCol="0">
            <a:spAutoFit/>
          </a:bodyPr>
          <a:lstStyle/>
          <a:p>
            <a:r>
              <a:rPr lang="en-US" dirty="0">
                <a:solidFill>
                  <a:schemeClr val="bg1">
                    <a:lumMod val="90000"/>
                  </a:schemeClr>
                </a:solidFill>
              </a:rPr>
              <a:t>In 2023, we discovered an increase of 7% compared to the previous year. This is an amazing increase, and this confirms to us the rate of increase in interest in space travel</a:t>
            </a:r>
          </a:p>
        </p:txBody>
      </p:sp>
      <p:graphicFrame>
        <p:nvGraphicFramePr>
          <p:cNvPr id="16" name="Chart 15">
            <a:extLst>
              <a:ext uri="{FF2B5EF4-FFF2-40B4-BE49-F238E27FC236}">
                <a16:creationId xmlns:a16="http://schemas.microsoft.com/office/drawing/2014/main" id="{503388D5-B4E8-FE2F-F211-BEAB21B9CB27}"/>
              </a:ext>
            </a:extLst>
          </p:cNvPr>
          <p:cNvGraphicFramePr/>
          <p:nvPr>
            <p:extLst>
              <p:ext uri="{D42A27DB-BD31-4B8C-83A1-F6EECF244321}">
                <p14:modId xmlns:p14="http://schemas.microsoft.com/office/powerpoint/2010/main" val="776581252"/>
              </p:ext>
            </p:extLst>
          </p:nvPr>
        </p:nvGraphicFramePr>
        <p:xfrm>
          <a:off x="4381501" y="311150"/>
          <a:ext cx="5083840" cy="3727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3703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79700" y="165654"/>
            <a:ext cx="205870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Booking Date Price</a:t>
            </a:r>
            <a:br>
              <a:rPr lang="en-US" sz="2400" dirty="0">
                <a:latin typeface="Josefin Sans Light"/>
                <a:ea typeface="Josefin Sans Light"/>
                <a:cs typeface="Josefin Sans Light"/>
                <a:sym typeface="Josefin Sans Light"/>
              </a:rPr>
            </a:b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9" y="945574"/>
            <a:ext cx="4045528" cy="1384995"/>
          </a:xfrm>
          <a:prstGeom prst="rect">
            <a:avLst/>
          </a:prstGeom>
          <a:noFill/>
        </p:spPr>
        <p:txBody>
          <a:bodyPr wrap="square" rtlCol="0">
            <a:spAutoFit/>
          </a:bodyPr>
          <a:lstStyle/>
          <a:p>
            <a:r>
              <a:rPr lang="en-US" dirty="0">
                <a:solidFill>
                  <a:schemeClr val="bg1">
                    <a:lumMod val="90000"/>
                  </a:schemeClr>
                </a:solidFill>
              </a:rPr>
              <a:t>Now let's talk about the numbers in 2022. The total price of reservations was 158,267,172 million, and in 2023, reservations increased by 7%, meaning profits worth 374,571,398 million, meaning there is an increase of 216,304,226 million</a:t>
            </a:r>
          </a:p>
        </p:txBody>
      </p:sp>
      <p:graphicFrame>
        <p:nvGraphicFramePr>
          <p:cNvPr id="5" name="Chart 4">
            <a:extLst>
              <a:ext uri="{FF2B5EF4-FFF2-40B4-BE49-F238E27FC236}">
                <a16:creationId xmlns:a16="http://schemas.microsoft.com/office/drawing/2014/main" id="{5E68862B-A37A-0814-22D3-932E6CFF222E}"/>
              </a:ext>
            </a:extLst>
          </p:cNvPr>
          <p:cNvGraphicFramePr/>
          <p:nvPr>
            <p:extLst>
              <p:ext uri="{D42A27DB-BD31-4B8C-83A1-F6EECF244321}">
                <p14:modId xmlns:p14="http://schemas.microsoft.com/office/powerpoint/2010/main" val="3644367748"/>
              </p:ext>
            </p:extLst>
          </p:nvPr>
        </p:nvGraphicFramePr>
        <p:xfrm>
          <a:off x="4572000" y="165654"/>
          <a:ext cx="4707084" cy="3461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679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379700" y="165654"/>
            <a:ext cx="2058700" cy="395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Booking Date Price</a:t>
            </a:r>
            <a:br>
              <a:rPr lang="en-US" sz="2400" dirty="0">
                <a:latin typeface="Josefin Sans Light"/>
                <a:ea typeface="Josefin Sans Light"/>
                <a:cs typeface="Josefin Sans Light"/>
                <a:sym typeface="Josefin Sans Light"/>
              </a:rPr>
            </a:b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94C0791E-42FF-5378-5174-A9FAD30238D7}"/>
              </a:ext>
            </a:extLst>
          </p:cNvPr>
          <p:cNvSpPr txBox="1"/>
          <p:nvPr/>
        </p:nvSpPr>
        <p:spPr>
          <a:xfrm>
            <a:off x="180109" y="945574"/>
            <a:ext cx="4045528" cy="1600438"/>
          </a:xfrm>
          <a:prstGeom prst="rect">
            <a:avLst/>
          </a:prstGeom>
          <a:noFill/>
        </p:spPr>
        <p:txBody>
          <a:bodyPr wrap="square" rtlCol="0">
            <a:spAutoFit/>
          </a:bodyPr>
          <a:lstStyle/>
          <a:p>
            <a:r>
              <a:rPr lang="en-US" dirty="0">
                <a:solidFill>
                  <a:schemeClr val="bg1">
                    <a:lumMod val="90000"/>
                  </a:schemeClr>
                </a:solidFill>
              </a:rPr>
              <a:t>In the special requests of customers, we wanted to know whether there is a special request that customers prefer to request, but we found that there is no special request that customers prefer over another request, and therefore we must be careful to pay attention to providing these services at the best level.</a:t>
            </a:r>
          </a:p>
        </p:txBody>
      </p:sp>
      <p:graphicFrame>
        <p:nvGraphicFramePr>
          <p:cNvPr id="21" name="Chart 20">
            <a:extLst>
              <a:ext uri="{FF2B5EF4-FFF2-40B4-BE49-F238E27FC236}">
                <a16:creationId xmlns:a16="http://schemas.microsoft.com/office/drawing/2014/main" id="{3A1134B7-D501-5AF2-70A4-3C535730A141}"/>
              </a:ext>
            </a:extLst>
          </p:cNvPr>
          <p:cNvGraphicFramePr/>
          <p:nvPr>
            <p:extLst>
              <p:ext uri="{D42A27DB-BD31-4B8C-83A1-F6EECF244321}">
                <p14:modId xmlns:p14="http://schemas.microsoft.com/office/powerpoint/2010/main" val="1935212298"/>
              </p:ext>
            </p:extLst>
          </p:nvPr>
        </p:nvGraphicFramePr>
        <p:xfrm>
          <a:off x="4345790" y="165654"/>
          <a:ext cx="4719623" cy="3326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6639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135859" y="162935"/>
            <a:ext cx="2744500" cy="8810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Customer Satisfaction Score</a:t>
            </a:r>
            <a:endParaRPr sz="2400" dirty="0">
              <a:latin typeface="Josefin Sans Light"/>
              <a:ea typeface="Josefin Sans Light"/>
              <a:cs typeface="Josefin Sans Light"/>
              <a:sym typeface="Josefin Sans Light"/>
            </a:endParaRPr>
          </a:p>
        </p:txBody>
      </p:sp>
      <p:sp>
        <p:nvSpPr>
          <p:cNvPr id="4" name="TextBox 3">
            <a:extLst>
              <a:ext uri="{FF2B5EF4-FFF2-40B4-BE49-F238E27FC236}">
                <a16:creationId xmlns:a16="http://schemas.microsoft.com/office/drawing/2014/main" id="{B201F173-8DB9-349C-2D2B-2AE250A930B6}"/>
              </a:ext>
            </a:extLst>
          </p:cNvPr>
          <p:cNvSpPr txBox="1"/>
          <p:nvPr/>
        </p:nvSpPr>
        <p:spPr>
          <a:xfrm>
            <a:off x="196820" y="1040130"/>
            <a:ext cx="2744500" cy="1384995"/>
          </a:xfrm>
          <a:prstGeom prst="rect">
            <a:avLst/>
          </a:prstGeom>
          <a:noFill/>
        </p:spPr>
        <p:txBody>
          <a:bodyPr wrap="square" rtlCol="0">
            <a:spAutoFit/>
          </a:bodyPr>
          <a:lstStyle/>
          <a:p>
            <a:r>
              <a:rPr lang="en-US" dirty="0">
                <a:solidFill>
                  <a:schemeClr val="bg1">
                    <a:lumMod val="90000"/>
                  </a:schemeClr>
                </a:solidFill>
              </a:rPr>
              <a:t>The loyalty program member is a program for distinguished and frequent travelers. The goal of the program is to retain frequent travelers and attract new travelers.</a:t>
            </a:r>
          </a:p>
        </p:txBody>
      </p:sp>
      <p:sp>
        <p:nvSpPr>
          <p:cNvPr id="6" name="TextBox 5">
            <a:extLst>
              <a:ext uri="{FF2B5EF4-FFF2-40B4-BE49-F238E27FC236}">
                <a16:creationId xmlns:a16="http://schemas.microsoft.com/office/drawing/2014/main" id="{B90497D8-55BB-908D-4100-E70297A5BF7F}"/>
              </a:ext>
            </a:extLst>
          </p:cNvPr>
          <p:cNvSpPr txBox="1"/>
          <p:nvPr/>
        </p:nvSpPr>
        <p:spPr>
          <a:xfrm>
            <a:off x="196819" y="2478465"/>
            <a:ext cx="2872740" cy="954107"/>
          </a:xfrm>
          <a:prstGeom prst="rect">
            <a:avLst/>
          </a:prstGeom>
          <a:noFill/>
        </p:spPr>
        <p:txBody>
          <a:bodyPr wrap="square" rtlCol="0">
            <a:spAutoFit/>
          </a:bodyPr>
          <a:lstStyle/>
          <a:p>
            <a:r>
              <a:rPr lang="en-US" dirty="0">
                <a:solidFill>
                  <a:schemeClr val="bg1">
                    <a:lumMod val="90000"/>
                  </a:schemeClr>
                </a:solidFill>
              </a:rPr>
              <a:t>We see that there are 52% of travelers in the loyalty program and 42% are not in the loyalty program</a:t>
            </a:r>
          </a:p>
        </p:txBody>
      </p:sp>
      <p:sp>
        <p:nvSpPr>
          <p:cNvPr id="9" name="TextBox 8">
            <a:extLst>
              <a:ext uri="{FF2B5EF4-FFF2-40B4-BE49-F238E27FC236}">
                <a16:creationId xmlns:a16="http://schemas.microsoft.com/office/drawing/2014/main" id="{F7D916C0-42BC-BC19-B2F6-181877E54B14}"/>
              </a:ext>
            </a:extLst>
          </p:cNvPr>
          <p:cNvSpPr txBox="1"/>
          <p:nvPr/>
        </p:nvSpPr>
        <p:spPr>
          <a:xfrm>
            <a:off x="196819" y="3638908"/>
            <a:ext cx="2089181" cy="738664"/>
          </a:xfrm>
          <a:prstGeom prst="rect">
            <a:avLst/>
          </a:prstGeom>
          <a:noFill/>
        </p:spPr>
        <p:txBody>
          <a:bodyPr wrap="square" rtlCol="0">
            <a:spAutoFit/>
          </a:bodyPr>
          <a:lstStyle/>
          <a:p>
            <a:r>
              <a:rPr lang="en-US" dirty="0">
                <a:solidFill>
                  <a:schemeClr val="bg1">
                    <a:lumMod val="90000"/>
                  </a:schemeClr>
                </a:solidFill>
              </a:rPr>
              <a:t>This means that there is growth and prosperity in this field</a:t>
            </a:r>
          </a:p>
        </p:txBody>
      </p:sp>
      <p:graphicFrame>
        <p:nvGraphicFramePr>
          <p:cNvPr id="14" name="Chart 13">
            <a:extLst>
              <a:ext uri="{FF2B5EF4-FFF2-40B4-BE49-F238E27FC236}">
                <a16:creationId xmlns:a16="http://schemas.microsoft.com/office/drawing/2014/main" id="{DD617015-D976-8B5F-04BC-A2E1FE57CC4F}"/>
              </a:ext>
            </a:extLst>
          </p:cNvPr>
          <p:cNvGraphicFramePr/>
          <p:nvPr>
            <p:extLst>
              <p:ext uri="{D42A27DB-BD31-4B8C-83A1-F6EECF244321}">
                <p14:modId xmlns:p14="http://schemas.microsoft.com/office/powerpoint/2010/main" val="3844279917"/>
              </p:ext>
            </p:extLst>
          </p:nvPr>
        </p:nvGraphicFramePr>
        <p:xfrm>
          <a:off x="3658901" y="436880"/>
          <a:ext cx="5364480" cy="36664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9124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212059" y="241854"/>
            <a:ext cx="2607341" cy="83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Customer Satisfaction Score</a:t>
            </a:r>
            <a:endParaRPr sz="2400" dirty="0">
              <a:latin typeface="Josefin Sans Light"/>
              <a:ea typeface="Josefin Sans Light"/>
              <a:cs typeface="Josefin Sans Light"/>
              <a:sym typeface="Josefin Sans Light"/>
            </a:endParaRPr>
          </a:p>
        </p:txBody>
      </p:sp>
      <p:sp>
        <p:nvSpPr>
          <p:cNvPr id="13" name="TextBox 12">
            <a:extLst>
              <a:ext uri="{FF2B5EF4-FFF2-40B4-BE49-F238E27FC236}">
                <a16:creationId xmlns:a16="http://schemas.microsoft.com/office/drawing/2014/main" id="{FBF5405C-7773-7AF3-2498-13C413415DA1}"/>
              </a:ext>
            </a:extLst>
          </p:cNvPr>
          <p:cNvSpPr txBox="1"/>
          <p:nvPr/>
        </p:nvSpPr>
        <p:spPr>
          <a:xfrm>
            <a:off x="281288" y="1194375"/>
            <a:ext cx="2690511" cy="1169551"/>
          </a:xfrm>
          <a:prstGeom prst="rect">
            <a:avLst/>
          </a:prstGeom>
          <a:noFill/>
        </p:spPr>
        <p:txBody>
          <a:bodyPr wrap="square" rtlCol="0">
            <a:spAutoFit/>
          </a:bodyPr>
          <a:lstStyle/>
          <a:p>
            <a:r>
              <a:rPr lang="en-US" dirty="0">
                <a:solidFill>
                  <a:schemeClr val="bg1">
                    <a:lumMod val="90000"/>
                  </a:schemeClr>
                </a:solidFill>
              </a:rPr>
              <a:t>The assessment of customer satisfaction starts from 32 to 116, so I decided to divide it into categories so that it is easy to measure</a:t>
            </a:r>
          </a:p>
        </p:txBody>
      </p:sp>
      <p:sp>
        <p:nvSpPr>
          <p:cNvPr id="15" name="TextBox 14">
            <a:extLst>
              <a:ext uri="{FF2B5EF4-FFF2-40B4-BE49-F238E27FC236}">
                <a16:creationId xmlns:a16="http://schemas.microsoft.com/office/drawing/2014/main" id="{0DDCDED3-D5BD-EDA4-78EB-1CA4FBA55B1B}"/>
              </a:ext>
            </a:extLst>
          </p:cNvPr>
          <p:cNvSpPr txBox="1"/>
          <p:nvPr/>
        </p:nvSpPr>
        <p:spPr>
          <a:xfrm>
            <a:off x="281288" y="2410243"/>
            <a:ext cx="2171700" cy="738664"/>
          </a:xfrm>
          <a:prstGeom prst="rect">
            <a:avLst/>
          </a:prstGeom>
          <a:noFill/>
        </p:spPr>
        <p:txBody>
          <a:bodyPr wrap="square" rtlCol="0">
            <a:spAutoFit/>
          </a:bodyPr>
          <a:lstStyle/>
          <a:p>
            <a:r>
              <a:rPr lang="en-US" dirty="0">
                <a:solidFill>
                  <a:schemeClr val="bg1">
                    <a:lumMod val="90000"/>
                  </a:schemeClr>
                </a:solidFill>
              </a:rPr>
              <a:t>The first category is the poor, which ranges from 32 to 50</a:t>
            </a:r>
          </a:p>
        </p:txBody>
      </p:sp>
      <p:sp>
        <p:nvSpPr>
          <p:cNvPr id="17" name="TextBox 16">
            <a:extLst>
              <a:ext uri="{FF2B5EF4-FFF2-40B4-BE49-F238E27FC236}">
                <a16:creationId xmlns:a16="http://schemas.microsoft.com/office/drawing/2014/main" id="{18763D9D-DCDD-223D-A515-B2BBA745469D}"/>
              </a:ext>
            </a:extLst>
          </p:cNvPr>
          <p:cNvSpPr txBox="1"/>
          <p:nvPr/>
        </p:nvSpPr>
        <p:spPr>
          <a:xfrm>
            <a:off x="281288" y="3195224"/>
            <a:ext cx="1783080" cy="954107"/>
          </a:xfrm>
          <a:prstGeom prst="rect">
            <a:avLst/>
          </a:prstGeom>
          <a:noFill/>
        </p:spPr>
        <p:txBody>
          <a:bodyPr wrap="square" rtlCol="0">
            <a:spAutoFit/>
          </a:bodyPr>
          <a:lstStyle/>
          <a:p>
            <a:r>
              <a:rPr lang="en-US" dirty="0">
                <a:solidFill>
                  <a:schemeClr val="bg1">
                    <a:lumMod val="90000"/>
                  </a:schemeClr>
                </a:solidFill>
              </a:rPr>
              <a:t>The second category is average, starting from 50 to 75</a:t>
            </a:r>
          </a:p>
        </p:txBody>
      </p:sp>
      <p:sp>
        <p:nvSpPr>
          <p:cNvPr id="19" name="TextBox 18">
            <a:extLst>
              <a:ext uri="{FF2B5EF4-FFF2-40B4-BE49-F238E27FC236}">
                <a16:creationId xmlns:a16="http://schemas.microsoft.com/office/drawing/2014/main" id="{F9B782BF-CCF0-8522-8BD8-3846928D035E}"/>
              </a:ext>
            </a:extLst>
          </p:cNvPr>
          <p:cNvSpPr txBox="1"/>
          <p:nvPr/>
        </p:nvSpPr>
        <p:spPr>
          <a:xfrm>
            <a:off x="212059" y="4137425"/>
            <a:ext cx="1965960" cy="738664"/>
          </a:xfrm>
          <a:prstGeom prst="rect">
            <a:avLst/>
          </a:prstGeom>
          <a:noFill/>
        </p:spPr>
        <p:txBody>
          <a:bodyPr wrap="square" rtlCol="0">
            <a:spAutoFit/>
          </a:bodyPr>
          <a:lstStyle/>
          <a:p>
            <a:r>
              <a:rPr lang="en-US" dirty="0">
                <a:solidFill>
                  <a:schemeClr val="bg1">
                    <a:lumMod val="90000"/>
                  </a:schemeClr>
                </a:solidFill>
              </a:rPr>
              <a:t>The third category is high, which starts from 75 to</a:t>
            </a:r>
            <a:r>
              <a:rPr lang="ar-EG" dirty="0">
                <a:solidFill>
                  <a:schemeClr val="bg1">
                    <a:lumMod val="90000"/>
                  </a:schemeClr>
                </a:solidFill>
              </a:rPr>
              <a:t> 115</a:t>
            </a:r>
            <a:endParaRPr lang="en-US" dirty="0">
              <a:solidFill>
                <a:schemeClr val="bg1">
                  <a:lumMod val="90000"/>
                </a:schemeClr>
              </a:solidFill>
            </a:endParaRPr>
          </a:p>
        </p:txBody>
      </p:sp>
      <p:graphicFrame>
        <p:nvGraphicFramePr>
          <p:cNvPr id="22" name="Chart 21">
            <a:extLst>
              <a:ext uri="{FF2B5EF4-FFF2-40B4-BE49-F238E27FC236}">
                <a16:creationId xmlns:a16="http://schemas.microsoft.com/office/drawing/2014/main" id="{0B8AFFD0-77A3-49EF-5CAA-8AA597971B4A}"/>
              </a:ext>
            </a:extLst>
          </p:cNvPr>
          <p:cNvGraphicFramePr/>
          <p:nvPr>
            <p:extLst>
              <p:ext uri="{D42A27DB-BD31-4B8C-83A1-F6EECF244321}">
                <p14:modId xmlns:p14="http://schemas.microsoft.com/office/powerpoint/2010/main" val="1097189834"/>
              </p:ext>
            </p:extLst>
          </p:nvPr>
        </p:nvGraphicFramePr>
        <p:xfrm>
          <a:off x="4076700" y="488375"/>
          <a:ext cx="5090160" cy="3409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5390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720000" y="4227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FA8DC"/>
                </a:solidFill>
              </a:rPr>
              <a:t>TABLE OF </a:t>
            </a:r>
            <a:r>
              <a:rPr lang="en" dirty="0">
                <a:solidFill>
                  <a:srgbClr val="6FA8DC"/>
                </a:solidFill>
                <a:latin typeface="Josefin Sans Light"/>
                <a:ea typeface="Josefin Sans Light"/>
                <a:cs typeface="Josefin Sans Light"/>
                <a:sym typeface="Josefin Sans Light"/>
              </a:rPr>
              <a:t>CONTENTS</a:t>
            </a:r>
            <a:endParaRPr dirty="0">
              <a:solidFill>
                <a:srgbClr val="6FA8DC"/>
              </a:solidFill>
              <a:latin typeface="Josefin Sans Light"/>
              <a:ea typeface="Josefin Sans Light"/>
              <a:cs typeface="Josefin Sans Light"/>
              <a:sym typeface="Josefin Sans Light"/>
            </a:endParaRPr>
          </a:p>
        </p:txBody>
      </p:sp>
      <p:sp>
        <p:nvSpPr>
          <p:cNvPr id="163" name="Google Shape;163;p34"/>
          <p:cNvSpPr txBox="1">
            <a:spLocks noGrp="1"/>
          </p:cNvSpPr>
          <p:nvPr>
            <p:ph type="title" idx="2"/>
          </p:nvPr>
        </p:nvSpPr>
        <p:spPr>
          <a:xfrm>
            <a:off x="720000" y="1904175"/>
            <a:ext cx="25590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Recap</a:t>
            </a:r>
            <a:endParaRPr dirty="0"/>
          </a:p>
        </p:txBody>
      </p:sp>
      <p:sp>
        <p:nvSpPr>
          <p:cNvPr id="164" name="Google Shape;164;p34"/>
          <p:cNvSpPr txBox="1">
            <a:spLocks noGrp="1"/>
          </p:cNvSpPr>
          <p:nvPr>
            <p:ph type="subTitle" idx="1"/>
          </p:nvPr>
        </p:nvSpPr>
        <p:spPr>
          <a:xfrm>
            <a:off x="720000" y="2116974"/>
            <a:ext cx="2559000" cy="739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e will talk about recap of this project and the data t</a:t>
            </a:r>
            <a:r>
              <a:rPr lang="en-US" dirty="0"/>
              <a:t>ha</a:t>
            </a:r>
            <a:r>
              <a:rPr lang="en" dirty="0"/>
              <a:t>t we used it</a:t>
            </a:r>
            <a:endParaRPr dirty="0"/>
          </a:p>
        </p:txBody>
      </p:sp>
      <p:sp>
        <p:nvSpPr>
          <p:cNvPr id="165" name="Google Shape;165;p34"/>
          <p:cNvSpPr txBox="1">
            <a:spLocks noGrp="1"/>
          </p:cNvSpPr>
          <p:nvPr>
            <p:ph type="title" idx="3"/>
          </p:nvPr>
        </p:nvSpPr>
        <p:spPr>
          <a:xfrm>
            <a:off x="3511639" y="1904183"/>
            <a:ext cx="25590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166" name="Google Shape;166;p34"/>
          <p:cNvSpPr txBox="1">
            <a:spLocks noGrp="1"/>
          </p:cNvSpPr>
          <p:nvPr>
            <p:ph type="subTitle" idx="4"/>
          </p:nvPr>
        </p:nvSpPr>
        <p:spPr>
          <a:xfrm>
            <a:off x="3511648" y="2116980"/>
            <a:ext cx="25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it’s the problem ?</a:t>
            </a:r>
            <a:endParaRPr dirty="0"/>
          </a:p>
        </p:txBody>
      </p:sp>
      <p:sp>
        <p:nvSpPr>
          <p:cNvPr id="167" name="Google Shape;167;p34"/>
          <p:cNvSpPr txBox="1">
            <a:spLocks noGrp="1"/>
          </p:cNvSpPr>
          <p:nvPr>
            <p:ph type="title" idx="5"/>
          </p:nvPr>
        </p:nvSpPr>
        <p:spPr>
          <a:xfrm>
            <a:off x="720000" y="3572575"/>
            <a:ext cx="25590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Team </a:t>
            </a:r>
            <a:endParaRPr dirty="0"/>
          </a:p>
        </p:txBody>
      </p:sp>
      <p:sp>
        <p:nvSpPr>
          <p:cNvPr id="168" name="Google Shape;168;p34"/>
          <p:cNvSpPr txBox="1">
            <a:spLocks noGrp="1"/>
          </p:cNvSpPr>
          <p:nvPr>
            <p:ph type="title" idx="7"/>
          </p:nvPr>
        </p:nvSpPr>
        <p:spPr>
          <a:xfrm>
            <a:off x="6303269" y="1925725"/>
            <a:ext cx="2036112"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
        <p:nvSpPr>
          <p:cNvPr id="169" name="Google Shape;169;p34"/>
          <p:cNvSpPr txBox="1">
            <a:spLocks noGrp="1"/>
          </p:cNvSpPr>
          <p:nvPr>
            <p:ph type="subTitle" idx="8"/>
          </p:nvPr>
        </p:nvSpPr>
        <p:spPr>
          <a:xfrm>
            <a:off x="6303278" y="2161575"/>
            <a:ext cx="25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Qiuck</a:t>
            </a:r>
            <a:r>
              <a:rPr lang="en-US" dirty="0"/>
              <a:t> summary </a:t>
            </a:r>
            <a:endParaRPr dirty="0"/>
          </a:p>
        </p:txBody>
      </p:sp>
      <p:sp>
        <p:nvSpPr>
          <p:cNvPr id="170" name="Google Shape;170;p34"/>
          <p:cNvSpPr txBox="1">
            <a:spLocks noGrp="1"/>
          </p:cNvSpPr>
          <p:nvPr>
            <p:ph type="title" idx="9"/>
          </p:nvPr>
        </p:nvSpPr>
        <p:spPr>
          <a:xfrm>
            <a:off x="713225" y="1388237"/>
            <a:ext cx="8400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1" name="Google Shape;171;p34"/>
          <p:cNvSpPr txBox="1">
            <a:spLocks noGrp="1"/>
          </p:cNvSpPr>
          <p:nvPr>
            <p:ph type="title" idx="13"/>
          </p:nvPr>
        </p:nvSpPr>
        <p:spPr>
          <a:xfrm>
            <a:off x="713100" y="3061672"/>
            <a:ext cx="8400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72" name="Google Shape;172;p34"/>
          <p:cNvSpPr txBox="1">
            <a:spLocks noGrp="1"/>
          </p:cNvSpPr>
          <p:nvPr>
            <p:ph type="title" idx="14"/>
          </p:nvPr>
        </p:nvSpPr>
        <p:spPr>
          <a:xfrm>
            <a:off x="3511644" y="1388246"/>
            <a:ext cx="924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73" name="Google Shape;173;p34"/>
          <p:cNvSpPr txBox="1">
            <a:spLocks noGrp="1"/>
          </p:cNvSpPr>
          <p:nvPr>
            <p:ph type="title" idx="15"/>
          </p:nvPr>
        </p:nvSpPr>
        <p:spPr>
          <a:xfrm>
            <a:off x="6394612" y="1388237"/>
            <a:ext cx="9246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 name="Google Shape;171;p34">
            <a:extLst>
              <a:ext uri="{FF2B5EF4-FFF2-40B4-BE49-F238E27FC236}">
                <a16:creationId xmlns:a16="http://schemas.microsoft.com/office/drawing/2014/main" id="{8404253A-6398-ADC7-2461-73D87AC24770}"/>
              </a:ext>
            </a:extLst>
          </p:cNvPr>
          <p:cNvSpPr txBox="1">
            <a:spLocks/>
          </p:cNvSpPr>
          <p:nvPr/>
        </p:nvSpPr>
        <p:spPr>
          <a:xfrm>
            <a:off x="3511639" y="3061672"/>
            <a:ext cx="84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FA8DC"/>
              </a:buClr>
              <a:buSzPts val="3000"/>
              <a:buFont typeface="Josefin Sans SemiBold"/>
              <a:buNone/>
              <a:defRPr sz="3000" b="0" i="0" u="none" strike="noStrike" cap="none">
                <a:solidFill>
                  <a:schemeClr val="accent2"/>
                </a:solidFill>
                <a:latin typeface="Josefin Sans SemiBold"/>
                <a:ea typeface="Josefin Sans SemiBold"/>
                <a:cs typeface="Josefin Sans SemiBold"/>
                <a:sym typeface="Josefin Sans SemiBold"/>
              </a:defRPr>
            </a:lvl1pPr>
            <a:lvl2pPr marR="0" lvl="1"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2pPr>
            <a:lvl3pPr marR="0" lvl="2"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3pPr>
            <a:lvl4pPr marR="0" lvl="3"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4pPr>
            <a:lvl5pPr marR="0" lvl="4"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5pPr>
            <a:lvl6pPr marR="0" lvl="5"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6pPr>
            <a:lvl7pPr marR="0" lvl="6"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7pPr>
            <a:lvl8pPr marR="0" lvl="7"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8pPr>
            <a:lvl9pPr marR="0" lvl="8" algn="l" rtl="0">
              <a:lnSpc>
                <a:spcPct val="100000"/>
              </a:lnSpc>
              <a:spcBef>
                <a:spcPts val="0"/>
              </a:spcBef>
              <a:spcAft>
                <a:spcPts val="0"/>
              </a:spcAft>
              <a:buClr>
                <a:srgbClr val="6FA8DC"/>
              </a:buClr>
              <a:buSzPts val="3000"/>
              <a:buFont typeface="Josefin Sans SemiBold"/>
              <a:buNone/>
              <a:defRPr sz="3000" b="0" i="0" u="none" strike="noStrike" cap="none">
                <a:solidFill>
                  <a:srgbClr val="6FA8DC"/>
                </a:solidFill>
                <a:latin typeface="Josefin Sans SemiBold"/>
                <a:ea typeface="Josefin Sans SemiBold"/>
                <a:cs typeface="Josefin Sans SemiBold"/>
                <a:sym typeface="Josefin Sans SemiBold"/>
              </a:defRPr>
            </a:lvl9pPr>
          </a:lstStyle>
          <a:p>
            <a:r>
              <a:rPr lang="en" dirty="0"/>
              <a:t>04</a:t>
            </a:r>
          </a:p>
        </p:txBody>
      </p:sp>
      <p:sp>
        <p:nvSpPr>
          <p:cNvPr id="3" name="Google Shape;167;p34">
            <a:extLst>
              <a:ext uri="{FF2B5EF4-FFF2-40B4-BE49-F238E27FC236}">
                <a16:creationId xmlns:a16="http://schemas.microsoft.com/office/drawing/2014/main" id="{C371D4C1-F6AE-E89A-D5FA-27A6998220B4}"/>
              </a:ext>
            </a:extLst>
          </p:cNvPr>
          <p:cNvSpPr txBox="1">
            <a:spLocks/>
          </p:cNvSpPr>
          <p:nvPr/>
        </p:nvSpPr>
        <p:spPr>
          <a:xfrm>
            <a:off x="3511639" y="3509272"/>
            <a:ext cx="2559000" cy="38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FA8DC"/>
              </a:buClr>
              <a:buSzPts val="2400"/>
              <a:buFont typeface="Josefin Sans SemiBold"/>
              <a:buNone/>
              <a:defRPr sz="2300" b="0" i="0" u="none" strike="noStrike" cap="none">
                <a:solidFill>
                  <a:srgbClr val="6FA8DC"/>
                </a:solidFill>
                <a:latin typeface="Work Sans SemiBold"/>
                <a:ea typeface="Work Sans SemiBold"/>
                <a:cs typeface="Work Sans SemiBold"/>
                <a:sym typeface="Work Sans SemiBold"/>
              </a:defRPr>
            </a:lvl1pPr>
            <a:lvl2pPr marR="0" lvl="1"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2pPr>
            <a:lvl3pPr marR="0" lvl="2"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3pPr>
            <a:lvl4pPr marR="0" lvl="3"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4pPr>
            <a:lvl5pPr marR="0" lvl="4"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5pPr>
            <a:lvl6pPr marR="0" lvl="5"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6pPr>
            <a:lvl7pPr marR="0" lvl="6"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7pPr>
            <a:lvl8pPr marR="0" lvl="7"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8pPr>
            <a:lvl9pPr marR="0" lvl="8" algn="ctr" rtl="0">
              <a:lnSpc>
                <a:spcPct val="100000"/>
              </a:lnSpc>
              <a:spcBef>
                <a:spcPts val="0"/>
              </a:spcBef>
              <a:spcAft>
                <a:spcPts val="0"/>
              </a:spcAft>
              <a:buClr>
                <a:srgbClr val="6FA8DC"/>
              </a:buClr>
              <a:buSzPts val="2400"/>
              <a:buFont typeface="Josefin Sans SemiBold"/>
              <a:buNone/>
              <a:defRPr sz="2400" b="0" i="0" u="none" strike="noStrike" cap="none">
                <a:solidFill>
                  <a:srgbClr val="6FA8DC"/>
                </a:solidFill>
                <a:latin typeface="Josefin Sans SemiBold"/>
                <a:ea typeface="Josefin Sans SemiBold"/>
                <a:cs typeface="Josefin Sans SemiBold"/>
                <a:sym typeface="Josefin Sans SemiBold"/>
              </a:defRPr>
            </a:lvl9pPr>
          </a:lstStyle>
          <a:p>
            <a:r>
              <a:rPr lang="en-US" dirty="0"/>
              <a:t>Insights</a:t>
            </a:r>
          </a:p>
        </p:txBody>
      </p:sp>
      <p:sp>
        <p:nvSpPr>
          <p:cNvPr id="4" name="Google Shape;162;p34">
            <a:extLst>
              <a:ext uri="{FF2B5EF4-FFF2-40B4-BE49-F238E27FC236}">
                <a16:creationId xmlns:a16="http://schemas.microsoft.com/office/drawing/2014/main" id="{9CB93AAE-99C7-FA57-3437-2CC4A4212DFF}"/>
              </a:ext>
            </a:extLst>
          </p:cNvPr>
          <p:cNvSpPr txBox="1">
            <a:spLocks/>
          </p:cNvSpPr>
          <p:nvPr/>
        </p:nvSpPr>
        <p:spPr>
          <a:xfrm>
            <a:off x="3511639" y="3753994"/>
            <a:ext cx="2559000" cy="8403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EEEEEE"/>
              </a:buClr>
              <a:buSzPts val="1400"/>
              <a:buFont typeface="Work Sans"/>
              <a:buNone/>
              <a:defRPr sz="1400" b="0" i="0" u="none" strike="noStrike" cap="none">
                <a:solidFill>
                  <a:srgbClr val="EEEEEE"/>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9pPr>
          </a:lstStyle>
          <a:p>
            <a:pPr marL="0" indent="0"/>
            <a:r>
              <a:rPr lang="en-US" sz="1600" dirty="0">
                <a:solidFill>
                  <a:schemeClr val="bg1">
                    <a:lumMod val="90000"/>
                  </a:schemeClr>
                </a:solidFill>
              </a:rPr>
              <a:t>What we discovered of insight to show it to you</a:t>
            </a:r>
          </a:p>
        </p:txBody>
      </p:sp>
      <p:sp>
        <p:nvSpPr>
          <p:cNvPr id="5" name="Google Shape;162;p34">
            <a:extLst>
              <a:ext uri="{FF2B5EF4-FFF2-40B4-BE49-F238E27FC236}">
                <a16:creationId xmlns:a16="http://schemas.microsoft.com/office/drawing/2014/main" id="{08CF9C32-C47E-E70B-6900-60FD2DCB949C}"/>
              </a:ext>
            </a:extLst>
          </p:cNvPr>
          <p:cNvSpPr txBox="1">
            <a:spLocks/>
          </p:cNvSpPr>
          <p:nvPr/>
        </p:nvSpPr>
        <p:spPr>
          <a:xfrm>
            <a:off x="720000" y="3785300"/>
            <a:ext cx="2559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EEEEEE"/>
              </a:buClr>
              <a:buSzPts val="1400"/>
              <a:buFont typeface="Work Sans"/>
              <a:buNone/>
              <a:defRPr sz="1400" b="0" i="0" u="none" strike="noStrike" cap="none">
                <a:solidFill>
                  <a:srgbClr val="EEEEEE"/>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lt1"/>
              </a:buClr>
              <a:buSzPts val="1400"/>
              <a:buFont typeface="Work Sans"/>
              <a:buNone/>
              <a:defRPr sz="1400" b="0" i="0" u="none" strike="noStrike" cap="none">
                <a:solidFill>
                  <a:schemeClr val="lt1"/>
                </a:solidFill>
                <a:latin typeface="Work Sans"/>
                <a:ea typeface="Work Sans"/>
                <a:cs typeface="Work Sans"/>
                <a:sym typeface="Work Sans"/>
              </a:defRPr>
            </a:lvl9pPr>
          </a:lstStyle>
          <a:p>
            <a:pPr marL="0" indent="0"/>
            <a:r>
              <a:rPr lang="en-US" sz="1600" dirty="0">
                <a:solidFill>
                  <a:schemeClr val="bg1">
                    <a:lumMod val="90000"/>
                  </a:schemeClr>
                </a:solidFill>
              </a:rPr>
              <a:t>The amazing team who work in this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6FA8DC"/>
                </a:solidFill>
                <a:latin typeface="Josefin Sans Light"/>
                <a:ea typeface="Josefin Sans Light"/>
                <a:cs typeface="Josefin Sans Light"/>
                <a:sym typeface="Josefin Sans Light"/>
              </a:rPr>
              <a:t>Summary</a:t>
            </a:r>
            <a:endParaRPr dirty="0">
              <a:solidFill>
                <a:srgbClr val="6FA8DC"/>
              </a:solidFill>
              <a:latin typeface="Josefin Sans Light"/>
              <a:ea typeface="Josefin Sans Light"/>
              <a:cs typeface="Josefin Sans Light"/>
              <a:sym typeface="Josefin Sans Light"/>
            </a:endParaRPr>
          </a:p>
        </p:txBody>
      </p:sp>
      <p:sp>
        <p:nvSpPr>
          <p:cNvPr id="186" name="Google Shape;186;p36"/>
          <p:cNvSpPr txBox="1">
            <a:spLocks noGrp="1"/>
          </p:cNvSpPr>
          <p:nvPr>
            <p:ph type="title" idx="2"/>
          </p:nvPr>
        </p:nvSpPr>
        <p:spPr>
          <a:xfrm>
            <a:off x="3959701" y="1004675"/>
            <a:ext cx="1334598" cy="785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5</a:t>
            </a:r>
            <a:endParaRPr dirty="0"/>
          </a:p>
        </p:txBody>
      </p:sp>
      <p:sp>
        <p:nvSpPr>
          <p:cNvPr id="187" name="Google Shape;187;p36"/>
          <p:cNvSpPr txBox="1">
            <a:spLocks noGrp="1"/>
          </p:cNvSpPr>
          <p:nvPr>
            <p:ph type="subTitle" idx="1"/>
          </p:nvPr>
        </p:nvSpPr>
        <p:spPr>
          <a:xfrm>
            <a:off x="713225" y="3448275"/>
            <a:ext cx="7717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Quick Summary</a:t>
            </a:r>
            <a:endParaRPr dirty="0"/>
          </a:p>
        </p:txBody>
      </p:sp>
      <p:cxnSp>
        <p:nvCxnSpPr>
          <p:cNvPr id="188" name="Google Shape;188;p36"/>
          <p:cNvCxnSpPr/>
          <p:nvPr/>
        </p:nvCxnSpPr>
        <p:spPr>
          <a:xfrm>
            <a:off x="709650" y="3311725"/>
            <a:ext cx="77154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36"/>
          <p:cNvCxnSpPr/>
          <p:nvPr/>
        </p:nvCxnSpPr>
        <p:spPr>
          <a:xfrm>
            <a:off x="713225" y="2146175"/>
            <a:ext cx="77238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19171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8" name="Google Shape;268;p41"/>
          <p:cNvSpPr txBox="1">
            <a:spLocks noGrp="1"/>
          </p:cNvSpPr>
          <p:nvPr>
            <p:ph type="title"/>
          </p:nvPr>
        </p:nvSpPr>
        <p:spPr>
          <a:xfrm>
            <a:off x="135859" y="162935"/>
            <a:ext cx="2744500" cy="8810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Josefin Sans Light"/>
                <a:ea typeface="Josefin Sans Light"/>
                <a:cs typeface="Josefin Sans Light"/>
                <a:sym typeface="Josefin Sans Light"/>
              </a:rPr>
              <a:t>Summary</a:t>
            </a:r>
            <a:endParaRPr sz="2400" dirty="0">
              <a:latin typeface="Josefin Sans Light"/>
              <a:ea typeface="Josefin Sans Light"/>
              <a:cs typeface="Josefin Sans Light"/>
              <a:sym typeface="Josefin Sans Light"/>
            </a:endParaRPr>
          </a:p>
        </p:txBody>
      </p:sp>
      <p:sp>
        <p:nvSpPr>
          <p:cNvPr id="2" name="TextBox 1">
            <a:extLst>
              <a:ext uri="{FF2B5EF4-FFF2-40B4-BE49-F238E27FC236}">
                <a16:creationId xmlns:a16="http://schemas.microsoft.com/office/drawing/2014/main" id="{B3479D10-0FF8-A76B-B61E-8AECF4B55B73}"/>
              </a:ext>
            </a:extLst>
          </p:cNvPr>
          <p:cNvSpPr txBox="1"/>
          <p:nvPr/>
        </p:nvSpPr>
        <p:spPr>
          <a:xfrm>
            <a:off x="135859" y="775990"/>
            <a:ext cx="3322320" cy="1169551"/>
          </a:xfrm>
          <a:prstGeom prst="rect">
            <a:avLst/>
          </a:prstGeom>
          <a:noFill/>
        </p:spPr>
        <p:txBody>
          <a:bodyPr wrap="square" rtlCol="0">
            <a:spAutoFit/>
          </a:bodyPr>
          <a:lstStyle/>
          <a:p>
            <a:pPr marL="285750" indent="-285750">
              <a:buClr>
                <a:schemeClr val="bg1">
                  <a:lumMod val="90000"/>
                </a:schemeClr>
              </a:buClr>
              <a:buFont typeface="Arial" panose="020B0604020202020204" pitchFamily="34" charset="0"/>
              <a:buChar char="•"/>
            </a:pPr>
            <a:r>
              <a:rPr lang="en-US" dirty="0">
                <a:solidFill>
                  <a:schemeClr val="bg1">
                    <a:lumMod val="90000"/>
                  </a:schemeClr>
                </a:solidFill>
              </a:rPr>
              <a:t>With more than 500,000 passengers on a journey into space, we have analyzed these passengers so that we can deal with them</a:t>
            </a:r>
          </a:p>
        </p:txBody>
      </p:sp>
      <p:sp>
        <p:nvSpPr>
          <p:cNvPr id="5" name="TextBox 4">
            <a:extLst>
              <a:ext uri="{FF2B5EF4-FFF2-40B4-BE49-F238E27FC236}">
                <a16:creationId xmlns:a16="http://schemas.microsoft.com/office/drawing/2014/main" id="{BC3FF89F-9F25-909A-156A-5AEC4ACA6B59}"/>
              </a:ext>
            </a:extLst>
          </p:cNvPr>
          <p:cNvSpPr txBox="1"/>
          <p:nvPr/>
        </p:nvSpPr>
        <p:spPr>
          <a:xfrm>
            <a:off x="135859" y="2301850"/>
            <a:ext cx="3155981" cy="1169551"/>
          </a:xfrm>
          <a:prstGeom prst="rect">
            <a:avLst/>
          </a:prstGeom>
          <a:noFill/>
        </p:spPr>
        <p:txBody>
          <a:bodyPr wrap="square" rtlCol="0">
            <a:spAutoFit/>
          </a:bodyPr>
          <a:lstStyle/>
          <a:p>
            <a:pPr marL="285750" indent="-285750">
              <a:buClr>
                <a:schemeClr val="bg1">
                  <a:lumMod val="90000"/>
                </a:schemeClr>
              </a:buClr>
              <a:buFont typeface="Arial" panose="020B0604020202020204" pitchFamily="34" charset="0"/>
              <a:buChar char="•"/>
            </a:pPr>
            <a:r>
              <a:rPr lang="en-US" dirty="0">
                <a:solidFill>
                  <a:schemeClr val="bg1">
                    <a:lumMod val="90000"/>
                  </a:schemeClr>
                </a:solidFill>
              </a:rPr>
              <a:t>We cleaned and analyzed the data to extract the largest amount of information so that we could benefit from it and evaluate our performance</a:t>
            </a:r>
          </a:p>
        </p:txBody>
      </p:sp>
      <p:sp>
        <p:nvSpPr>
          <p:cNvPr id="8" name="TextBox 7">
            <a:extLst>
              <a:ext uri="{FF2B5EF4-FFF2-40B4-BE49-F238E27FC236}">
                <a16:creationId xmlns:a16="http://schemas.microsoft.com/office/drawing/2014/main" id="{CCEA03AB-716C-CFB0-1301-912374A27353}"/>
              </a:ext>
            </a:extLst>
          </p:cNvPr>
          <p:cNvSpPr txBox="1"/>
          <p:nvPr/>
        </p:nvSpPr>
        <p:spPr>
          <a:xfrm>
            <a:off x="236220" y="3844290"/>
            <a:ext cx="2263140"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lumMod val="90000"/>
                  </a:schemeClr>
                </a:solidFill>
              </a:rPr>
              <a:t>The majority of travelers are men</a:t>
            </a:r>
          </a:p>
        </p:txBody>
      </p:sp>
      <p:sp>
        <p:nvSpPr>
          <p:cNvPr id="11" name="TextBox 10">
            <a:extLst>
              <a:ext uri="{FF2B5EF4-FFF2-40B4-BE49-F238E27FC236}">
                <a16:creationId xmlns:a16="http://schemas.microsoft.com/office/drawing/2014/main" id="{9434FCAF-BBB8-EE19-7FF1-AC85588B834E}"/>
              </a:ext>
            </a:extLst>
          </p:cNvPr>
          <p:cNvSpPr txBox="1"/>
          <p:nvPr/>
        </p:nvSpPr>
        <p:spPr>
          <a:xfrm>
            <a:off x="4945380" y="759409"/>
            <a:ext cx="3444240" cy="1169551"/>
          </a:xfrm>
          <a:prstGeom prst="rect">
            <a:avLst/>
          </a:prstGeom>
          <a:noFill/>
        </p:spPr>
        <p:txBody>
          <a:bodyPr wrap="square" rtlCol="0">
            <a:spAutoFit/>
          </a:bodyPr>
          <a:lstStyle/>
          <a:p>
            <a:pPr marL="285750" indent="-285750">
              <a:buClr>
                <a:schemeClr val="bg1">
                  <a:lumMod val="90000"/>
                </a:schemeClr>
              </a:buClr>
              <a:buFont typeface="Arial" panose="020B0604020202020204" pitchFamily="34" charset="0"/>
              <a:buChar char="•"/>
            </a:pPr>
            <a:r>
              <a:rPr lang="en-US" dirty="0">
                <a:solidFill>
                  <a:schemeClr val="bg1">
                    <a:lumMod val="90000"/>
                  </a:schemeClr>
                </a:solidFill>
              </a:rPr>
              <a:t>An increase in passengers by 7% in the year 2023 compared to the year 2022, and an increase of 216,304,226 million dollars, and an increase is expected in 2024.</a:t>
            </a:r>
          </a:p>
        </p:txBody>
      </p:sp>
      <p:sp>
        <p:nvSpPr>
          <p:cNvPr id="15" name="TextBox 14">
            <a:extLst>
              <a:ext uri="{FF2B5EF4-FFF2-40B4-BE49-F238E27FC236}">
                <a16:creationId xmlns:a16="http://schemas.microsoft.com/office/drawing/2014/main" id="{D7DF455C-A5CC-91ED-CFCF-E164514CABAE}"/>
              </a:ext>
            </a:extLst>
          </p:cNvPr>
          <p:cNvSpPr txBox="1"/>
          <p:nvPr/>
        </p:nvSpPr>
        <p:spPr>
          <a:xfrm>
            <a:off x="4945380" y="2255683"/>
            <a:ext cx="2857500"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lumMod val="90000"/>
                  </a:schemeClr>
                </a:solidFill>
              </a:rPr>
              <a:t>Passenger satisfaction score of 97%</a:t>
            </a:r>
          </a:p>
        </p:txBody>
      </p:sp>
      <p:sp>
        <p:nvSpPr>
          <p:cNvPr id="17" name="TextBox 16">
            <a:extLst>
              <a:ext uri="{FF2B5EF4-FFF2-40B4-BE49-F238E27FC236}">
                <a16:creationId xmlns:a16="http://schemas.microsoft.com/office/drawing/2014/main" id="{74DF55B5-7932-4C47-45A9-ECEB31DE14AF}"/>
              </a:ext>
            </a:extLst>
          </p:cNvPr>
          <p:cNvSpPr txBox="1"/>
          <p:nvPr/>
        </p:nvSpPr>
        <p:spPr>
          <a:xfrm>
            <a:off x="4945380" y="3105626"/>
            <a:ext cx="3444240"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lumMod val="90000"/>
                  </a:schemeClr>
                </a:solidFill>
              </a:rPr>
              <a:t>In the next 10 years, promoting spaceflight will be easier than it is now</a:t>
            </a:r>
          </a:p>
        </p:txBody>
      </p:sp>
    </p:spTree>
    <p:extLst>
      <p:ext uri="{BB962C8B-B14F-4D97-AF65-F5344CB8AC3E}">
        <p14:creationId xmlns:p14="http://schemas.microsoft.com/office/powerpoint/2010/main" val="282190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Josefin Sans Light"/>
                <a:ea typeface="Josefin Sans Light"/>
                <a:cs typeface="Josefin Sans Light"/>
                <a:sym typeface="Josefin Sans Light"/>
              </a:rPr>
              <a:t>PROJECT RECAP</a:t>
            </a:r>
            <a:endParaRPr dirty="0">
              <a:solidFill>
                <a:srgbClr val="6FA8DC"/>
              </a:solidFill>
              <a:latin typeface="Josefin Sans Light"/>
              <a:ea typeface="Josefin Sans Light"/>
              <a:cs typeface="Josefin Sans Light"/>
              <a:sym typeface="Josefin Sans Light"/>
            </a:endParaRPr>
          </a:p>
        </p:txBody>
      </p:sp>
      <p:sp>
        <p:nvSpPr>
          <p:cNvPr id="186" name="Google Shape;186;p36"/>
          <p:cNvSpPr txBox="1">
            <a:spLocks noGrp="1"/>
          </p:cNvSpPr>
          <p:nvPr>
            <p:ph type="title" idx="2"/>
          </p:nvPr>
        </p:nvSpPr>
        <p:spPr>
          <a:xfrm>
            <a:off x="3959701" y="1004675"/>
            <a:ext cx="122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7" name="Google Shape;187;p36"/>
          <p:cNvSpPr txBox="1">
            <a:spLocks noGrp="1"/>
          </p:cNvSpPr>
          <p:nvPr>
            <p:ph type="subTitle" idx="1"/>
          </p:nvPr>
        </p:nvSpPr>
        <p:spPr>
          <a:xfrm>
            <a:off x="713225" y="3448275"/>
            <a:ext cx="7717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enter a subtitle here if you need it</a:t>
            </a:r>
            <a:endParaRPr dirty="0"/>
          </a:p>
        </p:txBody>
      </p:sp>
      <p:cxnSp>
        <p:nvCxnSpPr>
          <p:cNvPr id="188" name="Google Shape;188;p36"/>
          <p:cNvCxnSpPr/>
          <p:nvPr/>
        </p:nvCxnSpPr>
        <p:spPr>
          <a:xfrm>
            <a:off x="709650" y="3311725"/>
            <a:ext cx="77154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36"/>
          <p:cNvCxnSpPr/>
          <p:nvPr/>
        </p:nvCxnSpPr>
        <p:spPr>
          <a:xfrm>
            <a:off x="713225" y="2146175"/>
            <a:ext cx="7723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4832499" y="159153"/>
            <a:ext cx="4234660" cy="7955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Wide Latin" panose="020A0A07050505020404" pitchFamily="18" charset="0"/>
                <a:ea typeface="Josefin Sans Light"/>
                <a:cs typeface="Josefin Sans Light"/>
                <a:sym typeface="Josefin Sans Light"/>
              </a:rPr>
              <a:t>Interstellae Travel Space</a:t>
            </a:r>
            <a:endParaRPr sz="2000" dirty="0">
              <a:solidFill>
                <a:srgbClr val="6FA8DC"/>
              </a:solidFill>
              <a:latin typeface="Wide Latin" panose="020A0A07050505020404" pitchFamily="18" charset="0"/>
              <a:ea typeface="Josefin Sans Light"/>
              <a:cs typeface="Josefin Sans Light"/>
              <a:sym typeface="Josefin Sans Light"/>
            </a:endParaRPr>
          </a:p>
        </p:txBody>
      </p:sp>
      <p:sp>
        <p:nvSpPr>
          <p:cNvPr id="4" name="Rectangle: Rounded Corners 3">
            <a:extLst>
              <a:ext uri="{FF2B5EF4-FFF2-40B4-BE49-F238E27FC236}">
                <a16:creationId xmlns:a16="http://schemas.microsoft.com/office/drawing/2014/main" id="{453AA514-8D74-8992-1792-42D4C227D26A}"/>
              </a:ext>
            </a:extLst>
          </p:cNvPr>
          <p:cNvSpPr/>
          <p:nvPr/>
        </p:nvSpPr>
        <p:spPr>
          <a:xfrm>
            <a:off x="4985017" y="954690"/>
            <a:ext cx="3989934" cy="2656806"/>
          </a:xfrm>
          <a:prstGeom prst="roundRect">
            <a:avLst/>
          </a:prstGeom>
          <a:solidFill>
            <a:schemeClr val="bg1">
              <a:lumMod val="25000"/>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B674FA-2628-9B5C-A461-330DFA103CF8}"/>
              </a:ext>
            </a:extLst>
          </p:cNvPr>
          <p:cNvSpPr txBox="1"/>
          <p:nvPr/>
        </p:nvSpPr>
        <p:spPr>
          <a:xfrm>
            <a:off x="5138697" y="1157258"/>
            <a:ext cx="3928462" cy="2246769"/>
          </a:xfrm>
          <a:prstGeom prst="rect">
            <a:avLst/>
          </a:prstGeom>
          <a:noFill/>
        </p:spPr>
        <p:txBody>
          <a:bodyPr wrap="square">
            <a:spAutoFit/>
          </a:bodyPr>
          <a:lstStyle/>
          <a:p>
            <a:r>
              <a:rPr lang="en-US" dirty="0">
                <a:solidFill>
                  <a:schemeClr val="bg1">
                    <a:lumMod val="75000"/>
                  </a:schemeClr>
                </a:solidFill>
              </a:rPr>
              <a:t>In 2001, the first tourist space trip was for businessman Dennis Tito, and it cost him 20 million dollars. After the time and progress we have seen in the field of space and the spread of space companies, it has become easy for anyone to visit space at a price starting from 250,000. In this project, we apply medicine to these trips to know to what extent. So we're going to take you on a journey through this data. Please fasten your seat belt and let's go</a:t>
            </a:r>
            <a:endParaRPr lang="ar-EG" dirty="0">
              <a:solidFill>
                <a:schemeClr val="bg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6FA8DC"/>
                </a:solidFill>
                <a:latin typeface="Josefin Sans Light"/>
                <a:ea typeface="Josefin Sans Light"/>
                <a:cs typeface="Josefin Sans Light"/>
                <a:sym typeface="Josefin Sans Light"/>
              </a:rPr>
              <a:t>Problem</a:t>
            </a:r>
            <a:endParaRPr dirty="0">
              <a:solidFill>
                <a:srgbClr val="6FA8DC"/>
              </a:solidFill>
              <a:latin typeface="Josefin Sans Light"/>
              <a:ea typeface="Josefin Sans Light"/>
              <a:cs typeface="Josefin Sans Light"/>
              <a:sym typeface="Josefin Sans Light"/>
            </a:endParaRPr>
          </a:p>
        </p:txBody>
      </p:sp>
      <p:sp>
        <p:nvSpPr>
          <p:cNvPr id="186" name="Google Shape;186;p36"/>
          <p:cNvSpPr txBox="1">
            <a:spLocks noGrp="1"/>
          </p:cNvSpPr>
          <p:nvPr>
            <p:ph type="title" idx="2"/>
          </p:nvPr>
        </p:nvSpPr>
        <p:spPr>
          <a:xfrm>
            <a:off x="3959701" y="1004675"/>
            <a:ext cx="1334598" cy="785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7" name="Google Shape;187;p36"/>
          <p:cNvSpPr txBox="1">
            <a:spLocks noGrp="1"/>
          </p:cNvSpPr>
          <p:nvPr>
            <p:ph type="subTitle" idx="1"/>
          </p:nvPr>
        </p:nvSpPr>
        <p:spPr>
          <a:xfrm>
            <a:off x="713225" y="3448275"/>
            <a:ext cx="7717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the Problem?</a:t>
            </a:r>
            <a:endParaRPr dirty="0"/>
          </a:p>
        </p:txBody>
      </p:sp>
      <p:cxnSp>
        <p:nvCxnSpPr>
          <p:cNvPr id="188" name="Google Shape;188;p36"/>
          <p:cNvCxnSpPr/>
          <p:nvPr/>
        </p:nvCxnSpPr>
        <p:spPr>
          <a:xfrm>
            <a:off x="709650" y="3311725"/>
            <a:ext cx="77154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36"/>
          <p:cNvCxnSpPr/>
          <p:nvPr/>
        </p:nvCxnSpPr>
        <p:spPr>
          <a:xfrm>
            <a:off x="713225" y="2146175"/>
            <a:ext cx="77238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54913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21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D4BF71E-8DAB-D163-90FB-9C1E47D9266E}"/>
              </a:ext>
            </a:extLst>
          </p:cNvPr>
          <p:cNvSpPr/>
          <p:nvPr/>
        </p:nvSpPr>
        <p:spPr>
          <a:xfrm>
            <a:off x="5094514" y="938408"/>
            <a:ext cx="3788229" cy="2434884"/>
          </a:xfrm>
          <a:prstGeom prst="roundRect">
            <a:avLst/>
          </a:prstGeom>
          <a:solidFill>
            <a:schemeClr val="bg1">
              <a:lumMod val="25000"/>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5FFF7B-A89F-BFF9-AFC6-17DEB959016A}"/>
              </a:ext>
            </a:extLst>
          </p:cNvPr>
          <p:cNvSpPr txBox="1"/>
          <p:nvPr/>
        </p:nvSpPr>
        <p:spPr>
          <a:xfrm>
            <a:off x="5405716" y="230521"/>
            <a:ext cx="3684496" cy="707886"/>
          </a:xfrm>
          <a:prstGeom prst="rect">
            <a:avLst/>
          </a:prstGeom>
          <a:noFill/>
        </p:spPr>
        <p:txBody>
          <a:bodyPr wrap="square" rtlCol="0">
            <a:spAutoFit/>
          </a:bodyPr>
          <a:lstStyle/>
          <a:p>
            <a:r>
              <a:rPr lang="en-US" sz="2000" dirty="0">
                <a:solidFill>
                  <a:schemeClr val="tx2">
                    <a:lumMod val="90000"/>
                  </a:schemeClr>
                </a:solidFill>
                <a:latin typeface="Wide Latin" panose="020A0A07050505020404" pitchFamily="18" charset="0"/>
              </a:rPr>
              <a:t>What Is The Problem?</a:t>
            </a:r>
          </a:p>
        </p:txBody>
      </p:sp>
      <p:sp>
        <p:nvSpPr>
          <p:cNvPr id="25" name="Rectangle 9">
            <a:extLst>
              <a:ext uri="{FF2B5EF4-FFF2-40B4-BE49-F238E27FC236}">
                <a16:creationId xmlns:a16="http://schemas.microsoft.com/office/drawing/2014/main" id="{70235C33-6178-5CEE-49D1-CB7B76A75666}"/>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TextBox 26">
            <a:extLst>
              <a:ext uri="{FF2B5EF4-FFF2-40B4-BE49-F238E27FC236}">
                <a16:creationId xmlns:a16="http://schemas.microsoft.com/office/drawing/2014/main" id="{84AB6CBB-619E-CCEF-CFE2-2D6DEED3E96D}"/>
              </a:ext>
            </a:extLst>
          </p:cNvPr>
          <p:cNvSpPr txBox="1"/>
          <p:nvPr/>
        </p:nvSpPr>
        <p:spPr>
          <a:xfrm>
            <a:off x="5290457" y="1106795"/>
            <a:ext cx="3246504" cy="2031325"/>
          </a:xfrm>
          <a:prstGeom prst="rect">
            <a:avLst/>
          </a:prstGeom>
          <a:noFill/>
        </p:spPr>
        <p:txBody>
          <a:bodyPr wrap="square" rtlCol="0">
            <a:spAutoFit/>
          </a:bodyPr>
          <a:lstStyle/>
          <a:p>
            <a:r>
              <a:rPr lang="en-US" dirty="0">
                <a:solidFill>
                  <a:schemeClr val="bg1">
                    <a:lumMod val="90000"/>
                  </a:schemeClr>
                </a:solidFill>
              </a:rPr>
              <a:t>Here we try to analyze and get to know more than 500,000 travelers. We try to find relationships from the data to discover new information that will help us understand what is happening in front of us, know our performance, and delve into learning more about this data and provide the largest amount of useful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Josefin Sans Light"/>
                <a:ea typeface="Josefin Sans Light"/>
                <a:cs typeface="Josefin Sans Light"/>
                <a:sym typeface="Josefin Sans Light"/>
              </a:rPr>
              <a:t>The Team</a:t>
            </a:r>
            <a:endParaRPr dirty="0">
              <a:solidFill>
                <a:srgbClr val="6FA8DC"/>
              </a:solidFill>
              <a:latin typeface="Josefin Sans Light"/>
              <a:ea typeface="Josefin Sans Light"/>
              <a:cs typeface="Josefin Sans Light"/>
              <a:sym typeface="Josefin Sans Light"/>
            </a:endParaRPr>
          </a:p>
        </p:txBody>
      </p:sp>
      <p:sp>
        <p:nvSpPr>
          <p:cNvPr id="186" name="Google Shape;186;p36"/>
          <p:cNvSpPr txBox="1">
            <a:spLocks noGrp="1"/>
          </p:cNvSpPr>
          <p:nvPr>
            <p:ph type="title" idx="2"/>
          </p:nvPr>
        </p:nvSpPr>
        <p:spPr>
          <a:xfrm>
            <a:off x="3959701" y="1004675"/>
            <a:ext cx="1334598" cy="785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87" name="Google Shape;187;p36"/>
          <p:cNvSpPr txBox="1">
            <a:spLocks noGrp="1"/>
          </p:cNvSpPr>
          <p:nvPr>
            <p:ph type="subTitle" idx="1"/>
          </p:nvPr>
        </p:nvSpPr>
        <p:spPr>
          <a:xfrm>
            <a:off x="713225" y="3448275"/>
            <a:ext cx="7717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the Problem?</a:t>
            </a:r>
            <a:endParaRPr dirty="0"/>
          </a:p>
        </p:txBody>
      </p:sp>
      <p:cxnSp>
        <p:nvCxnSpPr>
          <p:cNvPr id="188" name="Google Shape;188;p36"/>
          <p:cNvCxnSpPr/>
          <p:nvPr/>
        </p:nvCxnSpPr>
        <p:spPr>
          <a:xfrm>
            <a:off x="709650" y="3311725"/>
            <a:ext cx="77154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36"/>
          <p:cNvCxnSpPr/>
          <p:nvPr/>
        </p:nvCxnSpPr>
        <p:spPr>
          <a:xfrm>
            <a:off x="713225" y="2146175"/>
            <a:ext cx="77238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01391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2" name="Freeform 29">
            <a:extLst>
              <a:ext uri="{FF2B5EF4-FFF2-40B4-BE49-F238E27FC236}">
                <a16:creationId xmlns:a16="http://schemas.microsoft.com/office/drawing/2014/main" id="{F44544F4-F247-A0ED-7742-23B1271BA690}"/>
              </a:ext>
            </a:extLst>
          </p:cNvPr>
          <p:cNvSpPr/>
          <p:nvPr/>
        </p:nvSpPr>
        <p:spPr>
          <a:xfrm>
            <a:off x="368832" y="1392914"/>
            <a:ext cx="1636699" cy="1574945"/>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64266" t="1917" r="-22903" b="-93994"/>
            </a:stretch>
          </a:blipFill>
          <a:ln>
            <a:solidFill>
              <a:srgbClr val="00BAFF"/>
            </a:solidFill>
          </a:ln>
        </p:spPr>
        <p:txBody>
          <a:bodyPr/>
          <a:lstStyle/>
          <a:p>
            <a:endParaRPr lang="en-AU" dirty="0"/>
          </a:p>
        </p:txBody>
      </p:sp>
      <p:sp>
        <p:nvSpPr>
          <p:cNvPr id="25" name="Freeform 19">
            <a:extLst>
              <a:ext uri="{FF2B5EF4-FFF2-40B4-BE49-F238E27FC236}">
                <a16:creationId xmlns:a16="http://schemas.microsoft.com/office/drawing/2014/main" id="{39DAB313-9EE7-E51D-F06D-0A78B1444225}"/>
              </a:ext>
            </a:extLst>
          </p:cNvPr>
          <p:cNvSpPr/>
          <p:nvPr/>
        </p:nvSpPr>
        <p:spPr>
          <a:xfrm>
            <a:off x="3534696" y="1341339"/>
            <a:ext cx="1704124" cy="1626520"/>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36837" t="-28774" r="-84967" b="-86469"/>
            </a:stretch>
          </a:blipFill>
          <a:ln>
            <a:solidFill>
              <a:srgbClr val="00BAFF"/>
            </a:solidFill>
          </a:ln>
        </p:spPr>
        <p:txBody>
          <a:bodyPr/>
          <a:lstStyle/>
          <a:p>
            <a:endParaRPr lang="en-AU" dirty="0"/>
          </a:p>
        </p:txBody>
      </p:sp>
      <p:sp>
        <p:nvSpPr>
          <p:cNvPr id="28" name="Freeform 24">
            <a:extLst>
              <a:ext uri="{FF2B5EF4-FFF2-40B4-BE49-F238E27FC236}">
                <a16:creationId xmlns:a16="http://schemas.microsoft.com/office/drawing/2014/main" id="{2D5C73EC-DB9A-244D-2EB2-01DA6064694E}"/>
              </a:ext>
            </a:extLst>
          </p:cNvPr>
          <p:cNvSpPr/>
          <p:nvPr/>
        </p:nvSpPr>
        <p:spPr>
          <a:xfrm>
            <a:off x="6767985" y="1442088"/>
            <a:ext cx="1704124" cy="1626521"/>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US" dirty="0"/>
          </a:p>
        </p:txBody>
      </p:sp>
      <p:sp>
        <p:nvSpPr>
          <p:cNvPr id="30" name="TextBox 29">
            <a:extLst>
              <a:ext uri="{FF2B5EF4-FFF2-40B4-BE49-F238E27FC236}">
                <a16:creationId xmlns:a16="http://schemas.microsoft.com/office/drawing/2014/main" id="{98932FCD-6431-D2DD-7AE6-5FA1CEA330DB}"/>
              </a:ext>
            </a:extLst>
          </p:cNvPr>
          <p:cNvSpPr txBox="1"/>
          <p:nvPr/>
        </p:nvSpPr>
        <p:spPr>
          <a:xfrm>
            <a:off x="520592" y="3204658"/>
            <a:ext cx="1333180" cy="307777"/>
          </a:xfrm>
          <a:prstGeom prst="rect">
            <a:avLst/>
          </a:prstGeom>
          <a:noFill/>
        </p:spPr>
        <p:txBody>
          <a:bodyPr wrap="square" rtlCol="0">
            <a:spAutoFit/>
          </a:bodyPr>
          <a:lstStyle/>
          <a:p>
            <a:r>
              <a:rPr lang="en-US" dirty="0">
                <a:solidFill>
                  <a:schemeClr val="bg1">
                    <a:lumMod val="90000"/>
                  </a:schemeClr>
                </a:solidFill>
              </a:rPr>
              <a:t>Mark Jackson</a:t>
            </a:r>
          </a:p>
        </p:txBody>
      </p:sp>
      <p:sp>
        <p:nvSpPr>
          <p:cNvPr id="32" name="TextBox 31">
            <a:extLst>
              <a:ext uri="{FF2B5EF4-FFF2-40B4-BE49-F238E27FC236}">
                <a16:creationId xmlns:a16="http://schemas.microsoft.com/office/drawing/2014/main" id="{0853A681-4839-E8C2-E11A-33E8D1C66250}"/>
              </a:ext>
            </a:extLst>
          </p:cNvPr>
          <p:cNvSpPr txBox="1"/>
          <p:nvPr/>
        </p:nvSpPr>
        <p:spPr>
          <a:xfrm>
            <a:off x="7067391" y="3204654"/>
            <a:ext cx="1333180" cy="307777"/>
          </a:xfrm>
          <a:prstGeom prst="rect">
            <a:avLst/>
          </a:prstGeom>
          <a:noFill/>
        </p:spPr>
        <p:txBody>
          <a:bodyPr wrap="square" rtlCol="0">
            <a:spAutoFit/>
          </a:bodyPr>
          <a:lstStyle/>
          <a:p>
            <a:r>
              <a:rPr lang="en-US" dirty="0" err="1">
                <a:solidFill>
                  <a:schemeClr val="bg1">
                    <a:lumMod val="90000"/>
                  </a:schemeClr>
                </a:solidFill>
              </a:rPr>
              <a:t>Jinffer</a:t>
            </a:r>
            <a:r>
              <a:rPr lang="en-US" dirty="0">
                <a:solidFill>
                  <a:schemeClr val="bg1">
                    <a:lumMod val="90000"/>
                  </a:schemeClr>
                </a:solidFill>
              </a:rPr>
              <a:t> </a:t>
            </a:r>
            <a:r>
              <a:rPr lang="en-US" dirty="0" err="1">
                <a:solidFill>
                  <a:schemeClr val="bg1">
                    <a:lumMod val="90000"/>
                  </a:schemeClr>
                </a:solidFill>
              </a:rPr>
              <a:t>Joney</a:t>
            </a:r>
            <a:endParaRPr lang="en-US" dirty="0">
              <a:solidFill>
                <a:schemeClr val="bg1">
                  <a:lumMod val="90000"/>
                </a:schemeClr>
              </a:solidFill>
            </a:endParaRPr>
          </a:p>
        </p:txBody>
      </p:sp>
      <p:sp>
        <p:nvSpPr>
          <p:cNvPr id="33" name="TextBox 32">
            <a:extLst>
              <a:ext uri="{FF2B5EF4-FFF2-40B4-BE49-F238E27FC236}">
                <a16:creationId xmlns:a16="http://schemas.microsoft.com/office/drawing/2014/main" id="{725CB744-04CB-B7B0-96E3-6AEB700DB4F5}"/>
              </a:ext>
            </a:extLst>
          </p:cNvPr>
          <p:cNvSpPr txBox="1"/>
          <p:nvPr/>
        </p:nvSpPr>
        <p:spPr>
          <a:xfrm>
            <a:off x="3720168" y="3204655"/>
            <a:ext cx="1333180" cy="307777"/>
          </a:xfrm>
          <a:prstGeom prst="rect">
            <a:avLst/>
          </a:prstGeom>
          <a:noFill/>
        </p:spPr>
        <p:txBody>
          <a:bodyPr wrap="square" rtlCol="0">
            <a:spAutoFit/>
          </a:bodyPr>
          <a:lstStyle/>
          <a:p>
            <a:r>
              <a:rPr lang="en-US" dirty="0">
                <a:solidFill>
                  <a:schemeClr val="bg1">
                    <a:lumMod val="90000"/>
                  </a:schemeClr>
                </a:solidFill>
              </a:rPr>
              <a:t>Jacklin Taylor</a:t>
            </a:r>
          </a:p>
        </p:txBody>
      </p:sp>
      <p:sp>
        <p:nvSpPr>
          <p:cNvPr id="34" name="TextBox 33">
            <a:extLst>
              <a:ext uri="{FF2B5EF4-FFF2-40B4-BE49-F238E27FC236}">
                <a16:creationId xmlns:a16="http://schemas.microsoft.com/office/drawing/2014/main" id="{F0B7915F-080C-AFEE-F6C9-D37A6F90DE44}"/>
              </a:ext>
            </a:extLst>
          </p:cNvPr>
          <p:cNvSpPr txBox="1"/>
          <p:nvPr/>
        </p:nvSpPr>
        <p:spPr>
          <a:xfrm>
            <a:off x="1723436" y="276625"/>
            <a:ext cx="6137330" cy="461665"/>
          </a:xfrm>
          <a:prstGeom prst="rect">
            <a:avLst/>
          </a:prstGeom>
          <a:noFill/>
        </p:spPr>
        <p:txBody>
          <a:bodyPr wrap="square" rtlCol="0">
            <a:spAutoFit/>
          </a:bodyPr>
          <a:lstStyle/>
          <a:p>
            <a:r>
              <a:rPr lang="en-US" sz="2400" dirty="0">
                <a:solidFill>
                  <a:schemeClr val="tx2">
                    <a:lumMod val="90000"/>
                  </a:schemeClr>
                </a:solidFill>
                <a:latin typeface="Wide Latin" panose="020A0A07050505020404" pitchFamily="18" charset="0"/>
              </a:rPr>
              <a:t>The </a:t>
            </a:r>
            <a:r>
              <a:rPr lang="en-US" sz="2400" dirty="0" err="1">
                <a:solidFill>
                  <a:schemeClr val="tx2">
                    <a:lumMod val="90000"/>
                  </a:schemeClr>
                </a:solidFill>
                <a:latin typeface="Wide Latin" panose="020A0A07050505020404" pitchFamily="18" charset="0"/>
              </a:rPr>
              <a:t>Analytiscs</a:t>
            </a:r>
            <a:r>
              <a:rPr lang="en-US" sz="2400" dirty="0">
                <a:solidFill>
                  <a:schemeClr val="tx2">
                    <a:lumMod val="90000"/>
                  </a:schemeClr>
                </a:solidFill>
                <a:latin typeface="Wide Latin" panose="020A0A07050505020404" pitchFamily="18" charset="0"/>
              </a:rPr>
              <a:t>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13225" y="230805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Josefin Sans Light"/>
                <a:ea typeface="Josefin Sans Light"/>
                <a:cs typeface="Josefin Sans Light"/>
                <a:sym typeface="Josefin Sans Light"/>
              </a:rPr>
              <a:t>The Inghts</a:t>
            </a:r>
            <a:endParaRPr dirty="0">
              <a:solidFill>
                <a:srgbClr val="6FA8DC"/>
              </a:solidFill>
              <a:latin typeface="Josefin Sans Light"/>
              <a:ea typeface="Josefin Sans Light"/>
              <a:cs typeface="Josefin Sans Light"/>
              <a:sym typeface="Josefin Sans Light"/>
            </a:endParaRPr>
          </a:p>
        </p:txBody>
      </p:sp>
      <p:sp>
        <p:nvSpPr>
          <p:cNvPr id="186" name="Google Shape;186;p36"/>
          <p:cNvSpPr txBox="1">
            <a:spLocks noGrp="1"/>
          </p:cNvSpPr>
          <p:nvPr>
            <p:ph type="title" idx="2"/>
          </p:nvPr>
        </p:nvSpPr>
        <p:spPr>
          <a:xfrm>
            <a:off x="3959701" y="1004675"/>
            <a:ext cx="1334598" cy="785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4</a:t>
            </a:r>
            <a:endParaRPr dirty="0"/>
          </a:p>
        </p:txBody>
      </p:sp>
      <p:cxnSp>
        <p:nvCxnSpPr>
          <p:cNvPr id="188" name="Google Shape;188;p36"/>
          <p:cNvCxnSpPr/>
          <p:nvPr/>
        </p:nvCxnSpPr>
        <p:spPr>
          <a:xfrm>
            <a:off x="709650" y="3311725"/>
            <a:ext cx="77154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36"/>
          <p:cNvCxnSpPr/>
          <p:nvPr/>
        </p:nvCxnSpPr>
        <p:spPr>
          <a:xfrm>
            <a:off x="713225" y="2146175"/>
            <a:ext cx="77238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160149632"/>
      </p:ext>
    </p:extLst>
  </p:cSld>
  <p:clrMapOvr>
    <a:masterClrMapping/>
  </p:clrMapOvr>
</p:sld>
</file>

<file path=ppt/theme/theme1.xml><?xml version="1.0" encoding="utf-8"?>
<a:theme xmlns:a="http://schemas.openxmlformats.org/drawingml/2006/main" name="Night Sky Slideshow by Slidesgo">
  <a:themeElements>
    <a:clrScheme name="Simple Light">
      <a:dk1>
        <a:srgbClr val="6FA8DC"/>
      </a:dk1>
      <a:lt1>
        <a:srgbClr val="EEEEEE"/>
      </a:lt1>
      <a:dk2>
        <a:srgbClr val="3C78D8"/>
      </a:dk2>
      <a:lt2>
        <a:srgbClr val="A4C2F4"/>
      </a:lt2>
      <a:accent1>
        <a:srgbClr val="FF9900"/>
      </a:accent1>
      <a:accent2>
        <a:srgbClr val="F9CB9C"/>
      </a:accent2>
      <a:accent3>
        <a:srgbClr val="FDF9CF"/>
      </a:accent3>
      <a:accent4>
        <a:srgbClr val="FFFFFF"/>
      </a:accent4>
      <a:accent5>
        <a:srgbClr val="FFFFFF"/>
      </a:accent5>
      <a:accent6>
        <a:srgbClr val="FFFFFF"/>
      </a:accent6>
      <a:hlink>
        <a:srgbClr val="EE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1660</TotalTime>
  <Words>946</Words>
  <Application>Microsoft Office PowerPoint</Application>
  <PresentationFormat>On-screen Show (16:9)</PresentationFormat>
  <Paragraphs>82</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Josefin Sans SemiBold</vt:lpstr>
      <vt:lpstr>Work Sans Medium</vt:lpstr>
      <vt:lpstr>Work Sans</vt:lpstr>
      <vt:lpstr>Nunito Light</vt:lpstr>
      <vt:lpstr>Work Sans SemiBold</vt:lpstr>
      <vt:lpstr>Josefin Sans Medium</vt:lpstr>
      <vt:lpstr>Wide Latin</vt:lpstr>
      <vt:lpstr>Josefin Sans Light</vt:lpstr>
      <vt:lpstr>Arial</vt:lpstr>
      <vt:lpstr>Night Sky Slideshow by Slidesgo</vt:lpstr>
      <vt:lpstr>Interstellar Travel Space</vt:lpstr>
      <vt:lpstr>TABLE OF CONTENTS</vt:lpstr>
      <vt:lpstr>PROJECT RECAP</vt:lpstr>
      <vt:lpstr>Interstellae Travel Space</vt:lpstr>
      <vt:lpstr>Problem</vt:lpstr>
      <vt:lpstr>PowerPoint Presentation</vt:lpstr>
      <vt:lpstr>The Team</vt:lpstr>
      <vt:lpstr>PowerPoint Presentation</vt:lpstr>
      <vt:lpstr>The Inghts</vt:lpstr>
      <vt:lpstr>Age</vt:lpstr>
      <vt:lpstr>Gender</vt:lpstr>
      <vt:lpstr>Occupations</vt:lpstr>
      <vt:lpstr>Travel class</vt:lpstr>
      <vt:lpstr>Travel class</vt:lpstr>
      <vt:lpstr>Booking Date </vt:lpstr>
      <vt:lpstr>Booking Date Price </vt:lpstr>
      <vt:lpstr>Booking Date Price </vt:lpstr>
      <vt:lpstr>Customer Satisfaction Score</vt:lpstr>
      <vt:lpstr>Customer Satisfaction Score</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Interstellar Travel Space</dc:title>
  <dc:creator>Yasmin</dc:creator>
  <cp:lastModifiedBy>yasmin sayed</cp:lastModifiedBy>
  <cp:revision>5</cp:revision>
  <dcterms:modified xsi:type="dcterms:W3CDTF">2024-03-16T20:11:15Z</dcterms:modified>
</cp:coreProperties>
</file>